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77" r:id="rId3"/>
    <p:sldId id="256" r:id="rId4"/>
    <p:sldId id="262" r:id="rId5"/>
    <p:sldId id="267" r:id="rId6"/>
    <p:sldId id="268" r:id="rId7"/>
    <p:sldId id="273" r:id="rId8"/>
    <p:sldId id="274" r:id="rId9"/>
    <p:sldId id="275" r:id="rId10"/>
    <p:sldId id="276" r:id="rId11"/>
    <p:sldId id="263" r:id="rId12"/>
    <p:sldId id="264" r:id="rId13"/>
  </p:sldIdLst>
  <p:sldSz cx="12192000" cy="6858000"/>
  <p:notesSz cx="6888163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2D0A0-E8AB-4C9B-9A7A-A7A9F0468EDC}" type="datetimeFigureOut">
              <a:rPr lang="de-DE" smtClean="0"/>
              <a:t>06.03.2023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09410-1736-4C00-87C7-A69FA6F061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1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3EA2D4-C1DE-43A3-820C-C459FF037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DB3BE0C-140A-444C-9744-B2EC365D1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980AA-52CC-4643-B1AE-76FC84208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5532-3548-46F2-920E-CFAEDC61C1BD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A4768D-4D39-4E40-BAD8-479C6B63C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AB897E-9551-4B78-9C93-0D9B70DA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524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C03CB6-2F95-451B-B467-257424BB5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443F085-5C31-49AD-9BB5-9F2370930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8B923F-4468-45CE-9D96-76445449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4ED9-82EE-4E2B-8E1C-B6D87F0E9ACA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197DE4-742D-4BC7-BE8A-AFD576B00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2B8EEE-955E-4E92-8A2D-BCAF3581E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80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7543181-C7B0-42DD-B761-2C7038536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7F8527C-F6E3-42C4-9D23-F1545C2B4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252552-045C-4CF5-8696-4E44B3D0F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592B-712C-43C7-8A94-17EC6AF030E7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135A89-7A35-4B94-8B40-7EA7ED0F1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2E10F4-1CE4-4192-9574-C3674178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70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8CC66-0CE0-4A47-A21D-DFC56981C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0ADA64-ABB9-4B3E-9838-F334C06C3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324992-8FCC-4582-8F91-73926B097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11C4-0975-4281-9E7F-3CAA63DB9B81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D21D94-B331-4406-8D59-DD16665F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87FB8C-BF88-4395-83E7-CA400EB2C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8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7865-CC32-4020-A772-6964D07C6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E5B45F-DC14-427E-847F-CF5263D61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3FA282-1562-4FBC-81C1-65BD5BC5C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9DF-320A-4136-9063-1410C8CD0C26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BCDD43-9BA1-4C05-949A-438DCCFC2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D6C512-17FD-4805-A15A-D1F0E067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64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2AF49-8F2F-4197-9E7C-D4C095DD9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59DF04-42D0-4096-99F3-5713154CF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041C9C-B586-4B44-A2A3-55108C394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90FED1D-1E46-427E-B057-728B147C5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683E-A510-4A10-92CD-43DD226BE47F}" type="datetime1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32D587-AE49-4AA2-B850-D23714357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8E4C10-F3E2-464B-9270-F9E6C59BB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1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A679B-D6AB-497B-B8DA-A79B18FBF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2C3CC-B4C0-4661-A269-E8EA422C5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9439523-BB4B-431D-A0B4-B8A4F1AC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3B6ED1C-C14B-4D5D-B15F-E91AC003E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DF4BCFF-D9C4-4925-BB30-8150F8048A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6343746-4FC9-4B8E-8036-E165F742F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4ACF-D4F6-4E80-89A9-FFB258F04EB9}" type="datetime1">
              <a:rPr lang="de-DE" smtClean="0"/>
              <a:t>06.03.2023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CC3A960-F6E3-4E8A-B2B6-49C2433D5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CF3B0A-4E26-46B3-A5FA-BCF67094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440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8DAA88-A2BB-4A0D-A75D-85DD65C29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BBAC2F4-2CF2-42C8-A73B-694AE34DF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9D86-5CAA-4A8B-A702-87DCCE460FD9}" type="datetime1">
              <a:rPr lang="de-DE" smtClean="0"/>
              <a:t>06.03.2023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B27BCA-C840-4508-AD39-285A9F97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9D99C25-F3A5-4D98-B054-2014346EA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84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2FA2BC2-63A9-4C5E-AAAD-71B7D6D93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DE79C-C0AA-4379-AE2A-C2FA92439487}" type="datetime1">
              <a:rPr lang="de-DE" smtClean="0"/>
              <a:t>06.03.2023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E130FC1-506D-4276-B5DA-03A9F488E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7E6BDAD-0D68-4D37-9732-FD7FB4446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35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7BF467-2456-409F-9CA2-319869072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84EBA2-60ED-44AD-952A-441B6CE45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417E73-F739-4686-AA60-4A36C76A3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216FDB-A141-45D3-A460-23915D9F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16A4-BF57-4095-85F7-2D0430A1C62B}" type="datetime1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ECBD8D-A9CE-4524-9ACB-E1033F0E8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24053B-3331-498D-9270-3124F14F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21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218CA-3082-4300-B384-EE67A64B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BEBB006-38AA-4F66-A20C-C947D4C8C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B9C891-0CC9-40B4-AF93-F7A915AAE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158DAB-7893-42D7-95C5-76F68453A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47F-B714-422A-88DD-EC44CD2BCAA3}" type="datetime1">
              <a:rPr lang="de-DE" smtClean="0"/>
              <a:t>06.03.2023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BA3B6D-D75C-4F32-A499-84CD177F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28971C-DCA5-4673-8207-4589FAF09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8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BCF3BCE-3D63-4D49-86B2-BCE42BB51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E3B134-1DAD-4C3E-98DD-50C62C6FC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6D189E-B8DE-4AE1-A060-B05FF2D3A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5BCB9-BF82-4D8B-9B9F-062986275E3F}" type="datetime1">
              <a:rPr lang="de-DE" smtClean="0"/>
              <a:t>06.03.2023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196D50-5559-4522-B591-83F55FDC1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Handkarten Kriteriengeleitetes Reflektieren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23A527-DFDB-4CA7-B7ED-8C31F4534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A5A7-3C2B-46D6-927D-C7EC35D661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6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4.0/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12.xml"/><Relationship Id="rId3" Type="http://schemas.openxmlformats.org/officeDocument/2006/relationships/image" Target="../media/image1.png"/><Relationship Id="rId7" Type="http://schemas.openxmlformats.org/officeDocument/2006/relationships/slide" Target="slide8.xml"/><Relationship Id="rId12" Type="http://schemas.openxmlformats.org/officeDocument/2006/relationships/image" Target="../media/image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0" Type="http://schemas.openxmlformats.org/officeDocument/2006/relationships/slide" Target="slide10.xml"/><Relationship Id="rId4" Type="http://schemas.openxmlformats.org/officeDocument/2006/relationships/slide" Target="slide6.xml"/><Relationship Id="rId9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CEA1A-25D8-42BF-9668-CFDAE23E4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/>
              <a:t>Hinweise zum Material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47A338-F2C0-40AD-8243-FC69014E6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620"/>
            <a:ext cx="10515600" cy="464534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de-DE" b="1" dirty="0"/>
              <a:t>OER-Material, </a:t>
            </a:r>
            <a:r>
              <a:rPr lang="de-DE" dirty="0"/>
              <a:t>darf also gerne verwendet, verändert und geteilt werden (siehe Lizenz weiter unten).</a:t>
            </a:r>
          </a:p>
          <a:p>
            <a:pPr marL="514350" indent="-514350">
              <a:buAutoNum type="arabicPeriod"/>
            </a:pPr>
            <a:r>
              <a:rPr lang="de-DE" b="1" dirty="0"/>
              <a:t>Druck-Einstellungen</a:t>
            </a:r>
          </a:p>
          <a:p>
            <a:pPr lvl="1"/>
            <a:r>
              <a:rPr lang="de-DE" dirty="0"/>
              <a:t>Folie/Seite  3-11 drucken</a:t>
            </a:r>
          </a:p>
          <a:p>
            <a:pPr lvl="1"/>
            <a:r>
              <a:rPr lang="de-DE" dirty="0"/>
              <a:t>Beidseitiger Druck</a:t>
            </a:r>
          </a:p>
          <a:p>
            <a:pPr lvl="1"/>
            <a:r>
              <a:rPr lang="de-DE" dirty="0"/>
              <a:t>über kurze Seite drehen/ spiegeln</a:t>
            </a:r>
          </a:p>
          <a:p>
            <a:pPr lvl="1"/>
            <a:r>
              <a:rPr lang="de-DE" dirty="0"/>
              <a:t>So werden Vor- und Rückseite übereinander gedruckt</a:t>
            </a:r>
          </a:p>
          <a:p>
            <a:pPr marL="0" indent="0">
              <a:buNone/>
            </a:pPr>
            <a:r>
              <a:rPr lang="de-DE" dirty="0"/>
              <a:t>4. Ausschneiden, laminieren -&gt; fertig!</a:t>
            </a:r>
          </a:p>
          <a:p>
            <a:pPr marL="514350" indent="-514350">
              <a:buAutoNum type="arabicPeriod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39F4FC0-0820-4B51-B9B8-5495D8D9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941705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7437F03-1A6A-4812-8A52-B8001CDF8197}"/>
              </a:ext>
            </a:extLst>
          </p:cNvPr>
          <p:cNvSpPr txBox="1"/>
          <p:nvPr/>
        </p:nvSpPr>
        <p:spPr>
          <a:xfrm>
            <a:off x="5438274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8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5694890-300F-45F9-BB2A-40CE5E98F021}"/>
              </a:ext>
            </a:extLst>
          </p:cNvPr>
          <p:cNvSpPr txBox="1"/>
          <p:nvPr/>
        </p:nvSpPr>
        <p:spPr>
          <a:xfrm>
            <a:off x="11346581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7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FFA89EC9-E631-470E-9588-D823AADE319F}"/>
              </a:ext>
            </a:extLst>
          </p:cNvPr>
          <p:cNvGrpSpPr>
            <a:grpSpLocks noChangeAspect="1"/>
          </p:cNvGrpSpPr>
          <p:nvPr/>
        </p:nvGrpSpPr>
        <p:grpSpPr>
          <a:xfrm>
            <a:off x="4954676" y="1838205"/>
            <a:ext cx="624784" cy="416988"/>
            <a:chOff x="3160263" y="1262663"/>
            <a:chExt cx="4067457" cy="2714670"/>
          </a:xfrm>
        </p:grpSpPr>
        <p:pic>
          <p:nvPicPr>
            <p:cNvPr id="22" name="Grafik 21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427AD5E6-5596-4A60-854E-D50E75FAE8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81BBD2D9-EBE5-4B57-AC0D-676F25F6ED94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E531C7DE-851E-4A6E-815D-3463F31EBDEB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D8CECDE-C400-49A3-8D1A-2827ED3B9E7F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53A33385-8169-4BD5-B97B-866B6719F85F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D3C4BEC1-4B33-42DE-92A7-43D3BB6C6A92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9DEAEF7D-B638-4C02-8EBC-91BFB8002097}"/>
              </a:ext>
            </a:extLst>
          </p:cNvPr>
          <p:cNvGrpSpPr>
            <a:grpSpLocks noChangeAspect="1"/>
          </p:cNvGrpSpPr>
          <p:nvPr/>
        </p:nvGrpSpPr>
        <p:grpSpPr>
          <a:xfrm>
            <a:off x="10909094" y="1822707"/>
            <a:ext cx="624784" cy="416988"/>
            <a:chOff x="3160263" y="1262663"/>
            <a:chExt cx="4067457" cy="2714670"/>
          </a:xfrm>
        </p:grpSpPr>
        <p:pic>
          <p:nvPicPr>
            <p:cNvPr id="59" name="Grafik 58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AEAAEE3E-9CC5-4403-8EF0-FD01F3CA1D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1B099C39-D010-42EA-95AC-3067B3C0415F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EF0B0B6A-4308-4A0A-A157-039AEBAF5B99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3737C76F-1F2A-4721-AB18-E571881A3920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E1CB2B65-2447-4958-BB8A-B8A59E93EBB7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EE96F0E1-DCB0-4CF2-BB6D-D5E97583CE7C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36" name="Textfeld 35">
            <a:extLst>
              <a:ext uri="{FF2B5EF4-FFF2-40B4-BE49-F238E27FC236}">
                <a16:creationId xmlns:a16="http://schemas.microsoft.com/office/drawing/2014/main" id="{A89317AA-4187-4F5B-9B43-D1F721D8F330}"/>
              </a:ext>
            </a:extLst>
          </p:cNvPr>
          <p:cNvSpPr txBox="1"/>
          <p:nvPr/>
        </p:nvSpPr>
        <p:spPr>
          <a:xfrm>
            <a:off x="6499929" y="1838205"/>
            <a:ext cx="511914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400" b="1" dirty="0"/>
              <a:t>Hypothesen bilden</a:t>
            </a:r>
            <a:endParaRPr lang="de-DE" sz="1600" b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400" dirty="0"/>
              <a:t>Vermutungen bilden, direkt bezogen auf die bisherigen Schritte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400" dirty="0"/>
              <a:t>Aktivitäten auf andere Bereiche des Datensatzes beziehen, z.B. Körperfunktionen /-strukturen, Umweltfaktoren, andere Aktivitäten (ICF-CY)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400" dirty="0"/>
              <a:t>Woran könnt es liegen, dass …?</a:t>
            </a:r>
          </a:p>
          <a:p>
            <a:endParaRPr lang="de-DE" sz="1400" dirty="0"/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EFE7428B-0B92-4481-8D6D-AAC4F0BB7CF3}"/>
              </a:ext>
            </a:extLst>
          </p:cNvPr>
          <p:cNvGrpSpPr>
            <a:grpSpLocks noChangeAspect="1"/>
          </p:cNvGrpSpPr>
          <p:nvPr/>
        </p:nvGrpSpPr>
        <p:grpSpPr>
          <a:xfrm>
            <a:off x="9308842" y="3359600"/>
            <a:ext cx="2206194" cy="1379316"/>
            <a:chOff x="1239199" y="200331"/>
            <a:chExt cx="9713601" cy="6457338"/>
          </a:xfrm>
        </p:grpSpPr>
        <p:pic>
          <p:nvPicPr>
            <p:cNvPr id="38" name="Grafik 37">
              <a:extLst>
                <a:ext uri="{FF2B5EF4-FFF2-40B4-BE49-F238E27FC236}">
                  <a16:creationId xmlns:a16="http://schemas.microsoft.com/office/drawing/2014/main" id="{974E5F03-D527-41F5-AE17-A7582CF06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39199" y="200331"/>
              <a:ext cx="9713601" cy="6457338"/>
            </a:xfrm>
            <a:prstGeom prst="rect">
              <a:avLst/>
            </a:prstGeom>
          </p:spPr>
        </p:pic>
        <p:sp>
          <p:nvSpPr>
            <p:cNvPr id="39" name="Pfeil: nach oben 38">
              <a:extLst>
                <a:ext uri="{FF2B5EF4-FFF2-40B4-BE49-F238E27FC236}">
                  <a16:creationId xmlns:a16="http://schemas.microsoft.com/office/drawing/2014/main" id="{D23E2B6A-6435-428E-AA06-463FFAF0B4E2}"/>
                </a:ext>
              </a:extLst>
            </p:cNvPr>
            <p:cNvSpPr>
              <a:spLocks noChangeAspect="1"/>
            </p:cNvSpPr>
            <p:nvPr/>
          </p:nvSpPr>
          <p:spPr>
            <a:xfrm rot="14612246">
              <a:off x="2862773" y="2231369"/>
              <a:ext cx="961390" cy="1574165"/>
            </a:xfrm>
            <a:prstGeom prst="up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40" name="Pfeil: nach oben 39">
              <a:extLst>
                <a:ext uri="{FF2B5EF4-FFF2-40B4-BE49-F238E27FC236}">
                  <a16:creationId xmlns:a16="http://schemas.microsoft.com/office/drawing/2014/main" id="{1A184966-560B-4F85-9A75-7CF3DB1D4E80}"/>
                </a:ext>
              </a:extLst>
            </p:cNvPr>
            <p:cNvSpPr>
              <a:spLocks noChangeAspect="1"/>
            </p:cNvSpPr>
            <p:nvPr/>
          </p:nvSpPr>
          <p:spPr>
            <a:xfrm rot="6408650">
              <a:off x="7441176" y="4797290"/>
              <a:ext cx="961390" cy="1574165"/>
            </a:xfrm>
            <a:prstGeom prst="up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41" name="Pfeil: nach oben 40">
              <a:extLst>
                <a:ext uri="{FF2B5EF4-FFF2-40B4-BE49-F238E27FC236}">
                  <a16:creationId xmlns:a16="http://schemas.microsoft.com/office/drawing/2014/main" id="{40CCD9AF-DF0E-437F-970D-49AF0D0E3BDE}"/>
                </a:ext>
              </a:extLst>
            </p:cNvPr>
            <p:cNvSpPr>
              <a:spLocks noChangeAspect="1"/>
            </p:cNvSpPr>
            <p:nvPr/>
          </p:nvSpPr>
          <p:spPr>
            <a:xfrm rot="1223734">
              <a:off x="6548705" y="704020"/>
              <a:ext cx="961390" cy="1574165"/>
            </a:xfrm>
            <a:prstGeom prst="up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42" name="Pfeil: nach links und rechts 41">
              <a:extLst>
                <a:ext uri="{FF2B5EF4-FFF2-40B4-BE49-F238E27FC236}">
                  <a16:creationId xmlns:a16="http://schemas.microsoft.com/office/drawing/2014/main" id="{2BDC5EAB-7999-4CA0-AF6F-893EADD10F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31750" y="3640844"/>
              <a:ext cx="1900318" cy="886172"/>
            </a:xfrm>
            <a:prstGeom prst="left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dirty="0"/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62D73833-9C9B-4691-8C0B-196ABDA0D2AA}"/>
              </a:ext>
            </a:extLst>
          </p:cNvPr>
          <p:cNvGrpSpPr>
            <a:grpSpLocks noChangeAspect="1"/>
          </p:cNvGrpSpPr>
          <p:nvPr/>
        </p:nvGrpSpPr>
        <p:grpSpPr>
          <a:xfrm>
            <a:off x="7299456" y="3862729"/>
            <a:ext cx="953053" cy="990710"/>
            <a:chOff x="8509613" y="3811100"/>
            <a:chExt cx="1132520" cy="1177269"/>
          </a:xfrm>
        </p:grpSpPr>
        <p:pic>
          <p:nvPicPr>
            <p:cNvPr id="44" name="Grafik 43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1C3E847B-8CF4-4923-9B5C-E944D9400B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8509613" y="3811100"/>
              <a:ext cx="1132520" cy="1177269"/>
            </a:xfrm>
            <a:prstGeom prst="rect">
              <a:avLst/>
            </a:prstGeom>
          </p:spPr>
        </p:pic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6FF46391-D17F-4F85-9409-CEC7FC64C32C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9008231" y="4597338"/>
              <a:ext cx="258698" cy="258698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cxnSp>
          <p:nvCxnSpPr>
            <p:cNvPr id="54" name="Gerade Verbindung mit Pfeil 53">
              <a:extLst>
                <a:ext uri="{FF2B5EF4-FFF2-40B4-BE49-F238E27FC236}">
                  <a16:creationId xmlns:a16="http://schemas.microsoft.com/office/drawing/2014/main" id="{F643E032-D6B6-4DF8-9DE2-B9A6F0CE114E}"/>
                </a:ext>
              </a:extLst>
            </p:cNvPr>
            <p:cNvCxnSpPr>
              <a:cxnSpLocks/>
            </p:cNvCxnSpPr>
            <p:nvPr/>
          </p:nvCxnSpPr>
          <p:spPr>
            <a:xfrm>
              <a:off x="9137580" y="4454583"/>
              <a:ext cx="0" cy="2210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feld 54">
            <a:extLst>
              <a:ext uri="{FF2B5EF4-FFF2-40B4-BE49-F238E27FC236}">
                <a16:creationId xmlns:a16="http://schemas.microsoft.com/office/drawing/2014/main" id="{637FB888-2C4C-42D3-ABC7-A744E0749DC8}"/>
              </a:ext>
            </a:extLst>
          </p:cNvPr>
          <p:cNvSpPr txBox="1"/>
          <p:nvPr/>
        </p:nvSpPr>
        <p:spPr>
          <a:xfrm>
            <a:off x="544492" y="1837543"/>
            <a:ext cx="517913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400" b="1" dirty="0"/>
              <a:t>Alternativen ableiten</a:t>
            </a:r>
            <a:endParaRPr lang="de-DE" sz="1600" b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Ableitung möglicher Handlungsalternativen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/>
              <a:t>Was kann man in einer nächsten Stunde konkret anders gestalten?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1:1 Ableitung aus den Hypothesen!</a:t>
            </a:r>
          </a:p>
          <a:p>
            <a:endParaRPr lang="de-DE" dirty="0"/>
          </a:p>
          <a:p>
            <a:pPr>
              <a:spcAft>
                <a:spcPts val="600"/>
              </a:spcAft>
            </a:pPr>
            <a:r>
              <a:rPr lang="de-DE" sz="1200" b="1" dirty="0"/>
              <a:t>Beispiel:</a:t>
            </a:r>
          </a:p>
          <a:p>
            <a:pPr>
              <a:spcAft>
                <a:spcPts val="600"/>
              </a:spcAft>
            </a:pPr>
            <a:r>
              <a:rPr lang="de-DE" sz="1200" b="1" dirty="0"/>
              <a:t>Hypothese</a:t>
            </a:r>
            <a:r>
              <a:rPr lang="de-DE" sz="1200" dirty="0"/>
              <a:t> -&gt; kann nicht direkt mit dem Arbeiten beginnen, da aufgrund von Problemen im KZG die Instruktion nicht vollständig behalten werden kann.</a:t>
            </a:r>
          </a:p>
          <a:p>
            <a:pPr>
              <a:spcAft>
                <a:spcPts val="600"/>
              </a:spcAft>
            </a:pPr>
            <a:r>
              <a:rPr lang="de-DE" sz="1200" b="1" dirty="0"/>
              <a:t>Alternative(n) </a:t>
            </a:r>
            <a:r>
              <a:rPr lang="de-DE" sz="1200" dirty="0"/>
              <a:t>-&gt; Entlastung des KZG durch kürzere Instruktionen, Arbeitspläne/ Checklisten, Symbole, individuelle Unterstützung … </a:t>
            </a:r>
            <a:endParaRPr lang="de-DE" b="1" dirty="0"/>
          </a:p>
        </p:txBody>
      </p: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8C25B2E8-F3F6-4A62-971D-5497F87ED4ED}"/>
              </a:ext>
            </a:extLst>
          </p:cNvPr>
          <p:cNvGrpSpPr>
            <a:grpSpLocks noChangeAspect="1"/>
          </p:cNvGrpSpPr>
          <p:nvPr/>
        </p:nvGrpSpPr>
        <p:grpSpPr>
          <a:xfrm>
            <a:off x="4753099" y="3198135"/>
            <a:ext cx="574967" cy="786149"/>
            <a:chOff x="8509613" y="3811100"/>
            <a:chExt cx="1132520" cy="1548488"/>
          </a:xfrm>
        </p:grpSpPr>
        <p:pic>
          <p:nvPicPr>
            <p:cNvPr id="65" name="Grafik 64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963FCA25-7D75-4E38-9A2E-66412E978D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8509613" y="3811100"/>
              <a:ext cx="1132520" cy="1177269"/>
            </a:xfrm>
            <a:prstGeom prst="rect">
              <a:avLst/>
            </a:prstGeom>
          </p:spPr>
        </p:pic>
        <p:sp>
          <p:nvSpPr>
            <p:cNvPr id="66" name="Rechteck 65">
              <a:extLst>
                <a:ext uri="{FF2B5EF4-FFF2-40B4-BE49-F238E27FC236}">
                  <a16:creationId xmlns:a16="http://schemas.microsoft.com/office/drawing/2014/main" id="{23CBB4B8-9E9E-489F-B151-A1D43E3F6DCF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8779435" y="5100890"/>
              <a:ext cx="258698" cy="258698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cxnSp>
          <p:nvCxnSpPr>
            <p:cNvPr id="67" name="Gerade Verbindung mit Pfeil 66">
              <a:extLst>
                <a:ext uri="{FF2B5EF4-FFF2-40B4-BE49-F238E27FC236}">
                  <a16:creationId xmlns:a16="http://schemas.microsoft.com/office/drawing/2014/main" id="{72F8A632-9BBF-4E4D-A699-6F6B37BAD1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4496" y="4896076"/>
              <a:ext cx="156039" cy="27593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4D66F8D-8D64-46AE-8920-E2C82C4E5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1797652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7437F03-1A6A-4812-8A52-B8001CDF8197}"/>
              </a:ext>
            </a:extLst>
          </p:cNvPr>
          <p:cNvSpPr txBox="1"/>
          <p:nvPr/>
        </p:nvSpPr>
        <p:spPr>
          <a:xfrm>
            <a:off x="5438274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9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5694890-300F-45F9-BB2A-40CE5E98F021}"/>
              </a:ext>
            </a:extLst>
          </p:cNvPr>
          <p:cNvSpPr txBox="1"/>
          <p:nvPr/>
        </p:nvSpPr>
        <p:spPr>
          <a:xfrm>
            <a:off x="11346581" y="481909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10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10F18BF-C191-458B-8B99-1F563CB62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7602" y="4224707"/>
            <a:ext cx="2093980" cy="78003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4B558FD-B544-48D4-A143-359EF97916F6}"/>
              </a:ext>
            </a:extLst>
          </p:cNvPr>
          <p:cNvSpPr txBox="1"/>
          <p:nvPr/>
        </p:nvSpPr>
        <p:spPr>
          <a:xfrm>
            <a:off x="6645022" y="1838205"/>
            <a:ext cx="5119140" cy="262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3200" b="1" dirty="0"/>
              <a:t>Lizenz</a:t>
            </a:r>
            <a:endParaRPr lang="de-DE" b="1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Autoren</a:t>
            </a:r>
            <a:r>
              <a: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SAF Freiburg Abtl. Sonderpädagogik, Philipp Staubitz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Dieses Werk ist lizenziert unter einer </a:t>
            </a:r>
            <a:r>
              <a:rPr lang="de-DE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Creative Commons Namensnennung - Weitergabe unter gleichen Bedingungen 4.0 International Lizenz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6F50BB4-876C-468A-A633-A771F1B4E91A}"/>
              </a:ext>
            </a:extLst>
          </p:cNvPr>
          <p:cNvSpPr txBox="1"/>
          <p:nvPr/>
        </p:nvSpPr>
        <p:spPr>
          <a:xfrm>
            <a:off x="568268" y="2349133"/>
            <a:ext cx="511914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2800" dirty="0"/>
              <a:t>(8) </a:t>
            </a:r>
          </a:p>
          <a:p>
            <a:pPr algn="ctr"/>
            <a:r>
              <a:rPr lang="de-DE" sz="4800" b="1" dirty="0"/>
              <a:t>Ziele</a:t>
            </a:r>
          </a:p>
          <a:p>
            <a:pPr algn="ctr"/>
            <a:r>
              <a:rPr lang="de-DE" sz="4800" b="1" dirty="0"/>
              <a:t>formulieren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D87ADF3-3944-42D2-A6CF-4E234A87A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23109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7437F03-1A6A-4812-8A52-B8001CDF8197}"/>
              </a:ext>
            </a:extLst>
          </p:cNvPr>
          <p:cNvSpPr txBox="1"/>
          <p:nvPr/>
        </p:nvSpPr>
        <p:spPr>
          <a:xfrm>
            <a:off x="5438274" y="481909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10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5694890-300F-45F9-BB2A-40CE5E98F021}"/>
              </a:ext>
            </a:extLst>
          </p:cNvPr>
          <p:cNvSpPr txBox="1"/>
          <p:nvPr/>
        </p:nvSpPr>
        <p:spPr>
          <a:xfrm>
            <a:off x="11346581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9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A11CB54-7988-4BA4-98D7-C6441AB60CAF}"/>
              </a:ext>
            </a:extLst>
          </p:cNvPr>
          <p:cNvSpPr txBox="1"/>
          <p:nvPr/>
        </p:nvSpPr>
        <p:spPr>
          <a:xfrm>
            <a:off x="6502806" y="1838205"/>
            <a:ext cx="51191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400" b="1" dirty="0"/>
              <a:t>Ziele formulierten</a:t>
            </a:r>
            <a:endParaRPr lang="de-DE" sz="1600" b="1" dirty="0"/>
          </a:p>
          <a:p>
            <a:pPr>
              <a:spcAft>
                <a:spcPts val="600"/>
              </a:spcAft>
            </a:pPr>
            <a:r>
              <a:rPr lang="de-DE" sz="1400" dirty="0"/>
              <a:t>SMARTE Ziele aus Reflexionspunkten formulieren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400" b="1" dirty="0"/>
              <a:t>S</a:t>
            </a:r>
            <a:r>
              <a:rPr lang="de-DE" sz="1400" dirty="0"/>
              <a:t> – pefizisch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400" b="1" dirty="0"/>
              <a:t>M</a:t>
            </a:r>
            <a:r>
              <a:rPr lang="de-DE" sz="1400" dirty="0"/>
              <a:t> – essbar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400" b="1" dirty="0"/>
              <a:t>A</a:t>
            </a:r>
            <a:r>
              <a:rPr lang="de-DE" sz="1400" dirty="0"/>
              <a:t> – ttraktiv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400" b="1" dirty="0"/>
              <a:t>R</a:t>
            </a:r>
            <a:r>
              <a:rPr lang="de-DE" sz="1400" dirty="0"/>
              <a:t> – ealistisch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1400" b="1" dirty="0"/>
              <a:t>T</a:t>
            </a:r>
            <a:r>
              <a:rPr lang="de-DE" sz="1400" dirty="0"/>
              <a:t> – terminiert</a:t>
            </a:r>
          </a:p>
          <a:p>
            <a:pPr>
              <a:spcAft>
                <a:spcPts val="600"/>
              </a:spcAft>
            </a:pPr>
            <a:r>
              <a:rPr lang="de-DE" sz="1400" dirty="0"/>
              <a:t>So werden die Ziele konkret, verbindlich und können</a:t>
            </a:r>
          </a:p>
          <a:p>
            <a:pPr>
              <a:spcAft>
                <a:spcPts val="600"/>
              </a:spcAft>
            </a:pPr>
            <a:r>
              <a:rPr lang="de-DE" sz="1400" dirty="0"/>
              <a:t>besser überprüft werden.</a:t>
            </a:r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715ACDAD-EFEC-4535-8A30-ED83C5F8FE93}"/>
              </a:ext>
            </a:extLst>
          </p:cNvPr>
          <p:cNvGrpSpPr/>
          <p:nvPr/>
        </p:nvGrpSpPr>
        <p:grpSpPr>
          <a:xfrm>
            <a:off x="10122047" y="2809623"/>
            <a:ext cx="1204081" cy="1238753"/>
            <a:chOff x="2921641" y="2826001"/>
            <a:chExt cx="1204081" cy="1238753"/>
          </a:xfrm>
        </p:grpSpPr>
        <p:pic>
          <p:nvPicPr>
            <p:cNvPr id="21" name="Grafik 20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6AC4E894-02F7-41FC-8D10-721DC3F0E0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2921641" y="2826001"/>
              <a:ext cx="667757" cy="694142"/>
            </a:xfrm>
            <a:prstGeom prst="rect">
              <a:avLst/>
            </a:prstGeom>
          </p:spPr>
        </p:pic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3840F59C-0741-4A02-813C-63EC161CA6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73937" y="3623260"/>
              <a:ext cx="229905" cy="22990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cxnSp>
          <p:nvCxnSpPr>
            <p:cNvPr id="23" name="Gerade Verbindung mit Pfeil 22">
              <a:extLst>
                <a:ext uri="{FF2B5EF4-FFF2-40B4-BE49-F238E27FC236}">
                  <a16:creationId xmlns:a16="http://schemas.microsoft.com/office/drawing/2014/main" id="{C889B462-DE9E-4B3B-8C41-B0DAEAC0DF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45284" y="3375505"/>
              <a:ext cx="292377" cy="2345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EC5288FF-E39C-4C1F-98BD-7C3FD09486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67968" y="3271246"/>
              <a:ext cx="157754" cy="157754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tx1"/>
                  </a:solidFill>
                </a:rPr>
                <a:t>1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0E7AC293-5187-407A-9BC6-5716EA2377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89091" y="3610053"/>
              <a:ext cx="157754" cy="157754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20B866E6-3DE5-4BEB-B291-4E2F978686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58784" y="3907000"/>
              <a:ext cx="157754" cy="157754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tx1"/>
                  </a:solidFill>
                </a:rPr>
                <a:t>3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Gerade Verbindung mit Pfeil 29">
              <a:extLst>
                <a:ext uri="{FF2B5EF4-FFF2-40B4-BE49-F238E27FC236}">
                  <a16:creationId xmlns:a16="http://schemas.microsoft.com/office/drawing/2014/main" id="{107A2215-C04A-4A33-9941-0B098AC31E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45284" y="3688930"/>
              <a:ext cx="292377" cy="2979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mit Pfeil 31">
              <a:extLst>
                <a:ext uri="{FF2B5EF4-FFF2-40B4-BE49-F238E27FC236}">
                  <a16:creationId xmlns:a16="http://schemas.microsoft.com/office/drawing/2014/main" id="{04D38CFA-015F-4BAF-8D27-DCB959359E30}"/>
                </a:ext>
              </a:extLst>
            </p:cNvPr>
            <p:cNvCxnSpPr>
              <a:cxnSpLocks/>
            </p:cNvCxnSpPr>
            <p:nvPr/>
          </p:nvCxnSpPr>
          <p:spPr>
            <a:xfrm>
              <a:off x="3545284" y="3853165"/>
              <a:ext cx="146188" cy="16250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4E37A97D-5816-41DC-A588-22CC507862AC}"/>
              </a:ext>
            </a:extLst>
          </p:cNvPr>
          <p:cNvGrpSpPr>
            <a:grpSpLocks noChangeAspect="1"/>
          </p:cNvGrpSpPr>
          <p:nvPr/>
        </p:nvGrpSpPr>
        <p:grpSpPr>
          <a:xfrm>
            <a:off x="10909094" y="1822707"/>
            <a:ext cx="624784" cy="416988"/>
            <a:chOff x="3160263" y="1262663"/>
            <a:chExt cx="4067457" cy="2714670"/>
          </a:xfrm>
        </p:grpSpPr>
        <p:pic>
          <p:nvPicPr>
            <p:cNvPr id="36" name="Grafik 35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02E894F2-9163-4157-8B83-36BB3C76B8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38" name="Rechteck 37">
              <a:extLst>
                <a:ext uri="{FF2B5EF4-FFF2-40B4-BE49-F238E27FC236}">
                  <a16:creationId xmlns:a16="http://schemas.microsoft.com/office/drawing/2014/main" id="{E1D77F6B-549C-469F-9F51-D1018F1BE673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274B624C-AFE0-489B-850E-2624E38C79D7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37CFE9C2-F434-4F15-AC17-0C8261DB7B29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9C925040-A3DF-40FC-8E63-A52656B32E06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AC14758A-0D8E-4953-997A-E8BDAC813810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2652C953-021D-4D2C-A9BD-3D3237805B10}"/>
              </a:ext>
            </a:extLst>
          </p:cNvPr>
          <p:cNvGrpSpPr>
            <a:grpSpLocks noChangeAspect="1"/>
          </p:cNvGrpSpPr>
          <p:nvPr/>
        </p:nvGrpSpPr>
        <p:grpSpPr>
          <a:xfrm>
            <a:off x="4954676" y="1838205"/>
            <a:ext cx="624784" cy="416988"/>
            <a:chOff x="3160263" y="1262663"/>
            <a:chExt cx="4067457" cy="2714670"/>
          </a:xfrm>
        </p:grpSpPr>
        <p:pic>
          <p:nvPicPr>
            <p:cNvPr id="44" name="Grafik 43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C37FC87C-D800-4D1E-81B4-0AB9714ECE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31CD2384-A2E3-4E52-89D3-63B55FC72FBC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FBF46BDB-3B10-46B7-A656-8F910836A24D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199E23B0-19DE-4290-8325-21607B7D4547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D606C0FC-A5A2-463A-B8C0-35123DDA60F6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6644BAB1-7095-4291-BD10-78A951B1392F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F47C8671-7E54-49BC-8BF8-91C8C669C30B}"/>
              </a:ext>
            </a:extLst>
          </p:cNvPr>
          <p:cNvSpPr txBox="1"/>
          <p:nvPr/>
        </p:nvSpPr>
        <p:spPr>
          <a:xfrm>
            <a:off x="625950" y="1845322"/>
            <a:ext cx="511914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2800" b="1" dirty="0"/>
              <a:t>Lizenz</a:t>
            </a:r>
            <a:endParaRPr lang="de-DE" b="1" dirty="0"/>
          </a:p>
          <a:p>
            <a:pPr>
              <a:spcAft>
                <a:spcPts val="600"/>
              </a:spcAft>
            </a:pPr>
            <a:r>
              <a:rPr lang="de-DE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darfst</a:t>
            </a:r>
            <a:r>
              <a:rPr lang="de-DE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TEILEN</a:t>
            </a:r>
            <a:r>
              <a:rPr lang="de-D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das Material in jedwedem Format oder Medium vervielfältigen und weiterverbreiten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BEARBEITEN</a:t>
            </a:r>
            <a:r>
              <a:rPr lang="de-D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das Material remixen, veränder</a:t>
            </a:r>
            <a:r>
              <a:rPr lang="de-D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und darauf aufbauen und zwar für beliebige Zwecke, sogar kommerziell.</a:t>
            </a:r>
          </a:p>
          <a:p>
            <a:endParaRPr lang="de-D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de-DE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 folgenden Bedingungen: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Namensnennung</a:t>
            </a:r>
            <a:r>
              <a:rPr lang="de-D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Autors/ der Autoren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Weitergabe unter </a:t>
            </a:r>
            <a:r>
              <a:rPr lang="de-DE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gleichen Bedingungen</a:t>
            </a:r>
            <a:r>
              <a:rPr lang="de-D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d.h. du darfst das veränderte Material nur unter der gleichen Lizenz weitergeben.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mehr Infos kannst du den QR Code sannen!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55C03D7-DAA1-4085-AC7A-7E0977C3B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058" y="4257646"/>
            <a:ext cx="900000" cy="900000"/>
          </a:xfrm>
          <a:prstGeom prst="rect">
            <a:avLst/>
          </a:prstGeom>
        </p:spPr>
      </p:pic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58100B46-7A2A-4625-AF3D-D5867B97E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235606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hlinkClick r:id="rId2" action="ppaction://hlinksldjump"/>
            <a:extLst>
              <a:ext uri="{FF2B5EF4-FFF2-40B4-BE49-F238E27FC236}">
                <a16:creationId xmlns:a16="http://schemas.microsoft.com/office/drawing/2014/main" id="{A26891A5-3C9F-4C3C-AFEE-0D577278F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559404"/>
            <a:ext cx="2040976" cy="1373399"/>
          </a:xfrm>
          <a:prstGeom prst="rect">
            <a:avLst/>
          </a:prstGeom>
        </p:spPr>
      </p:pic>
      <p:pic>
        <p:nvPicPr>
          <p:cNvPr id="7" name="Grafik 6">
            <a:hlinkClick r:id="rId4" action="ppaction://hlinksldjump"/>
            <a:extLst>
              <a:ext uri="{FF2B5EF4-FFF2-40B4-BE49-F238E27FC236}">
                <a16:creationId xmlns:a16="http://schemas.microsoft.com/office/drawing/2014/main" id="{0C771608-7952-481D-909C-C407F91E18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8540" y="559404"/>
            <a:ext cx="2030394" cy="1373399"/>
          </a:xfrm>
          <a:prstGeom prst="rect">
            <a:avLst/>
          </a:prstGeom>
        </p:spPr>
      </p:pic>
      <p:pic>
        <p:nvPicPr>
          <p:cNvPr id="8" name="Grafik 7">
            <a:hlinkClick r:id="rId4" action="ppaction://hlinksldjump"/>
            <a:extLst>
              <a:ext uri="{FF2B5EF4-FFF2-40B4-BE49-F238E27FC236}">
                <a16:creationId xmlns:a16="http://schemas.microsoft.com/office/drawing/2014/main" id="{9E9E225A-EF77-4A42-9EF4-048607EE32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3297" y="559404"/>
            <a:ext cx="2026899" cy="1373399"/>
          </a:xfrm>
          <a:prstGeom prst="rect">
            <a:avLst/>
          </a:prstGeom>
        </p:spPr>
      </p:pic>
      <p:pic>
        <p:nvPicPr>
          <p:cNvPr id="9" name="Grafik 8">
            <a:hlinkClick r:id="rId7" action="ppaction://hlinksldjump"/>
            <a:extLst>
              <a:ext uri="{FF2B5EF4-FFF2-40B4-BE49-F238E27FC236}">
                <a16:creationId xmlns:a16="http://schemas.microsoft.com/office/drawing/2014/main" id="{8473A04D-CE91-487D-8641-E794D9310F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04560" y="559404"/>
            <a:ext cx="2053056" cy="1373399"/>
          </a:xfrm>
          <a:prstGeom prst="rect">
            <a:avLst/>
          </a:prstGeom>
        </p:spPr>
      </p:pic>
      <p:pic>
        <p:nvPicPr>
          <p:cNvPr id="10" name="Grafik 9">
            <a:hlinkClick r:id="rId7" action="ppaction://hlinksldjump"/>
            <a:extLst>
              <a:ext uri="{FF2B5EF4-FFF2-40B4-BE49-F238E27FC236}">
                <a16:creationId xmlns:a16="http://schemas.microsoft.com/office/drawing/2014/main" id="{BB3D057F-7F03-40F7-8F5B-92DAC28AB9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5987" y="2082508"/>
            <a:ext cx="2011544" cy="1373399"/>
          </a:xfrm>
          <a:prstGeom prst="rect">
            <a:avLst/>
          </a:prstGeom>
        </p:spPr>
      </p:pic>
      <p:pic>
        <p:nvPicPr>
          <p:cNvPr id="11" name="Grafik 10">
            <a:hlinkClick r:id="rId10" action="ppaction://hlinksldjump"/>
            <a:extLst>
              <a:ext uri="{FF2B5EF4-FFF2-40B4-BE49-F238E27FC236}">
                <a16:creationId xmlns:a16="http://schemas.microsoft.com/office/drawing/2014/main" id="{BB67334B-C876-4E76-B1F6-70B768B663E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39546" y="3571839"/>
            <a:ext cx="1997985" cy="1373399"/>
          </a:xfrm>
          <a:prstGeom prst="rect">
            <a:avLst/>
          </a:prstGeom>
        </p:spPr>
      </p:pic>
      <p:pic>
        <p:nvPicPr>
          <p:cNvPr id="12" name="Grafik 11">
            <a:hlinkClick r:id="rId10" action="ppaction://hlinksldjump"/>
            <a:extLst>
              <a:ext uri="{FF2B5EF4-FFF2-40B4-BE49-F238E27FC236}">
                <a16:creationId xmlns:a16="http://schemas.microsoft.com/office/drawing/2014/main" id="{31B267F8-198C-4B7B-B887-99AED6313F3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55833" y="5061169"/>
            <a:ext cx="2008076" cy="1373399"/>
          </a:xfrm>
          <a:prstGeom prst="rect">
            <a:avLst/>
          </a:prstGeom>
        </p:spPr>
      </p:pic>
      <p:pic>
        <p:nvPicPr>
          <p:cNvPr id="13" name="Grafik 12">
            <a:hlinkClick r:id="rId13" action="ppaction://hlinksldjump"/>
            <a:extLst>
              <a:ext uri="{FF2B5EF4-FFF2-40B4-BE49-F238E27FC236}">
                <a16:creationId xmlns:a16="http://schemas.microsoft.com/office/drawing/2014/main" id="{63BE5BAF-3347-46CA-8418-DC322D171E8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56648" y="5061169"/>
            <a:ext cx="2047868" cy="1373399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A8E5ED49-1197-4B01-9E82-A1511B47A24E}"/>
              </a:ext>
            </a:extLst>
          </p:cNvPr>
          <p:cNvSpPr txBox="1"/>
          <p:nvPr/>
        </p:nvSpPr>
        <p:spPr>
          <a:xfrm>
            <a:off x="605191" y="2769207"/>
            <a:ext cx="511914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2800" b="1" dirty="0"/>
              <a:t>Übersicht</a:t>
            </a:r>
          </a:p>
          <a:p>
            <a:r>
              <a:rPr lang="de-DE" sz="2800" dirty="0"/>
              <a:t>Weitere Infos zu den einzelnen Bereichen jeweils</a:t>
            </a:r>
          </a:p>
          <a:p>
            <a:r>
              <a:rPr lang="de-DE" sz="2800" dirty="0"/>
              <a:t>Auf der Rückseite der Kärtchen oder über einen </a:t>
            </a:r>
          </a:p>
          <a:p>
            <a:r>
              <a:rPr lang="de-DE" sz="2800" dirty="0"/>
              <a:t>Klick auf eines der Kästchen rechts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C1F128F-8DB9-4123-89F9-73403A92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314911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de-DE" sz="4400" b="1" dirty="0">
              <a:solidFill>
                <a:schemeClr val="tx1"/>
              </a:solidFill>
            </a:endParaRPr>
          </a:p>
          <a:p>
            <a:pPr algn="ctr"/>
            <a:endParaRPr lang="de-DE" sz="4400" b="1" dirty="0">
              <a:solidFill>
                <a:schemeClr val="tx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de-DE" sz="3600" b="1" dirty="0">
                <a:solidFill>
                  <a:schemeClr val="tx1"/>
                </a:solidFill>
              </a:rPr>
              <a:t>Kriteriengeleitetes Reflektieren</a:t>
            </a:r>
          </a:p>
          <a:p>
            <a:pPr algn="ctr"/>
            <a:r>
              <a:rPr lang="de-DE" sz="2400" i="1" dirty="0">
                <a:solidFill>
                  <a:schemeClr val="tx1"/>
                </a:solidFill>
              </a:rPr>
              <a:t>Schritt für Schritt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84F2BFE6-0B65-40E8-9B00-ADB7AA3AF61E}"/>
              </a:ext>
            </a:extLst>
          </p:cNvPr>
          <p:cNvGrpSpPr>
            <a:grpSpLocks noChangeAspect="1"/>
          </p:cNvGrpSpPr>
          <p:nvPr/>
        </p:nvGrpSpPr>
        <p:grpSpPr>
          <a:xfrm>
            <a:off x="2194672" y="1882599"/>
            <a:ext cx="1866331" cy="1245612"/>
            <a:chOff x="3160263" y="1262663"/>
            <a:chExt cx="4067457" cy="2714670"/>
          </a:xfrm>
        </p:grpSpPr>
        <p:pic>
          <p:nvPicPr>
            <p:cNvPr id="10" name="Grafik 9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99F0C58F-42CE-4112-8AEF-19FD127043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F109AEB5-B6C3-4EAF-A964-723C67829A17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B21C02E-B3AD-4926-8390-E59596FB6733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2CC87292-1F17-4D30-8233-4A3B8727C24B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293999D1-367E-4D66-85D6-E35D06B715B1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B61F9F62-5E67-4F6A-B9CD-BFD02C3C5DF6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C7437F03-1A6A-4812-8A52-B8001CDF8197}"/>
              </a:ext>
            </a:extLst>
          </p:cNvPr>
          <p:cNvSpPr txBox="1"/>
          <p:nvPr/>
        </p:nvSpPr>
        <p:spPr>
          <a:xfrm>
            <a:off x="5438274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1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5694890-300F-45F9-BB2A-40CE5E98F021}"/>
              </a:ext>
            </a:extLst>
          </p:cNvPr>
          <p:cNvSpPr txBox="1"/>
          <p:nvPr/>
        </p:nvSpPr>
        <p:spPr>
          <a:xfrm>
            <a:off x="11346581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2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099246F-9ABE-4F24-A83C-27335671C148}"/>
              </a:ext>
            </a:extLst>
          </p:cNvPr>
          <p:cNvSpPr txBox="1"/>
          <p:nvPr/>
        </p:nvSpPr>
        <p:spPr>
          <a:xfrm>
            <a:off x="6504592" y="2352989"/>
            <a:ext cx="511914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2800" dirty="0"/>
              <a:t>(1) </a:t>
            </a:r>
          </a:p>
          <a:p>
            <a:pPr algn="ctr"/>
            <a:r>
              <a:rPr lang="de-DE" sz="4800" b="1" dirty="0"/>
              <a:t>Konkrete</a:t>
            </a:r>
          </a:p>
          <a:p>
            <a:pPr algn="ctr"/>
            <a:r>
              <a:rPr lang="de-DE" sz="4800" b="1" dirty="0"/>
              <a:t> Beobachtung</a:t>
            </a:r>
            <a:endParaRPr lang="de-DE" sz="3600" b="1" dirty="0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B8A7D792-E3A1-45AB-9972-9CDA909C41FA}"/>
              </a:ext>
            </a:extLst>
          </p:cNvPr>
          <p:cNvGrpSpPr>
            <a:grpSpLocks noChangeAspect="1"/>
          </p:cNvGrpSpPr>
          <p:nvPr/>
        </p:nvGrpSpPr>
        <p:grpSpPr>
          <a:xfrm>
            <a:off x="10909094" y="1822707"/>
            <a:ext cx="624784" cy="416988"/>
            <a:chOff x="3160263" y="1262663"/>
            <a:chExt cx="4067457" cy="2714670"/>
          </a:xfrm>
        </p:grpSpPr>
        <p:pic>
          <p:nvPicPr>
            <p:cNvPr id="24" name="Grafik 23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03E2C3B5-7923-496D-87F6-6A2FCE3730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325AD73C-7DA9-4D5F-AF95-2BE2644865E5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84F40A52-3962-465C-BADB-A986977A9636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D6928F1-6E7E-4116-9072-CD51765298F6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2B0FD29C-5E81-412C-AC51-32FDA3D682FD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4EC64B49-134C-4D56-95FE-9494BE4E4291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31" name="Textfeld 30">
            <a:extLst>
              <a:ext uri="{FF2B5EF4-FFF2-40B4-BE49-F238E27FC236}">
                <a16:creationId xmlns:a16="http://schemas.microsoft.com/office/drawing/2014/main" id="{D7B0572E-23A2-4A6D-AC9C-4BB4D3E83BE5}"/>
              </a:ext>
            </a:extLst>
          </p:cNvPr>
          <p:cNvSpPr txBox="1"/>
          <p:nvPr/>
        </p:nvSpPr>
        <p:spPr>
          <a:xfrm>
            <a:off x="527678" y="331428"/>
            <a:ext cx="11096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DE" sz="2800" b="1" dirty="0">
                <a:solidFill>
                  <a:srgbClr val="FF0000"/>
                </a:solidFill>
              </a:rPr>
              <a:t>Material ab hier drucken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11C80B01-CF67-4CC1-AC07-B603C13DF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81912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3C7F0655-BD63-4381-B0CB-6D29995D96D3}"/>
              </a:ext>
            </a:extLst>
          </p:cNvPr>
          <p:cNvSpPr txBox="1"/>
          <p:nvPr/>
        </p:nvSpPr>
        <p:spPr>
          <a:xfrm>
            <a:off x="5419854" y="480631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2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81BFAEE5-492C-4272-865A-2937B6A432EB}"/>
              </a:ext>
            </a:extLst>
          </p:cNvPr>
          <p:cNvSpPr txBox="1"/>
          <p:nvPr/>
        </p:nvSpPr>
        <p:spPr>
          <a:xfrm>
            <a:off x="589576" y="1825431"/>
            <a:ext cx="511914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/>
              <a:t>Konkrete Beobachtung</a:t>
            </a:r>
          </a:p>
          <a:p>
            <a:r>
              <a:rPr lang="de-DE" dirty="0"/>
              <a:t>Konkrete Beschreibung einer (ge)wichtigen Situation/ eines Gefühls, ohne Wertung  und Interpretationen</a:t>
            </a:r>
          </a:p>
        </p:txBody>
      </p: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2521CC38-42BC-4D70-95A0-629B12883E44}"/>
              </a:ext>
            </a:extLst>
          </p:cNvPr>
          <p:cNvGrpSpPr>
            <a:grpSpLocks noChangeAspect="1"/>
          </p:cNvGrpSpPr>
          <p:nvPr/>
        </p:nvGrpSpPr>
        <p:grpSpPr>
          <a:xfrm>
            <a:off x="4982367" y="1809933"/>
            <a:ext cx="624784" cy="416988"/>
            <a:chOff x="3160263" y="1262663"/>
            <a:chExt cx="4067457" cy="2714670"/>
          </a:xfrm>
        </p:grpSpPr>
        <p:pic>
          <p:nvPicPr>
            <p:cNvPr id="31" name="Grafik 30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2C4D33C6-86BF-4922-90D0-84BA489F16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991EAB78-F213-4227-A493-4F6F7EFA28E6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D0875D8B-C659-45BB-9D5A-EE3DD43DE30D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351E74D2-2858-4BD8-9B93-0AE2D1A9A962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641D8986-81B1-4A35-A577-43CB6E1E8D6A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620455C0-6EBE-4B38-8F1C-9BE9AD01030C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49D9CE69-257A-4366-A7AF-22324DC852D0}"/>
              </a:ext>
            </a:extLst>
          </p:cNvPr>
          <p:cNvGrpSpPr/>
          <p:nvPr/>
        </p:nvGrpSpPr>
        <p:grpSpPr>
          <a:xfrm>
            <a:off x="2496359" y="3333536"/>
            <a:ext cx="1282152" cy="1690620"/>
            <a:chOff x="8359981" y="3297749"/>
            <a:chExt cx="1282152" cy="1690620"/>
          </a:xfrm>
        </p:grpSpPr>
        <p:pic>
          <p:nvPicPr>
            <p:cNvPr id="52" name="Grafik 51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8ACF853B-684D-4F64-BA39-7B702685AD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8509613" y="3811100"/>
              <a:ext cx="1132520" cy="1177269"/>
            </a:xfrm>
            <a:prstGeom prst="rect">
              <a:avLst/>
            </a:prstGeom>
          </p:spPr>
        </p:pic>
        <p:sp>
          <p:nvSpPr>
            <p:cNvPr id="53" name="Rechteck 52">
              <a:extLst>
                <a:ext uri="{FF2B5EF4-FFF2-40B4-BE49-F238E27FC236}">
                  <a16:creationId xmlns:a16="http://schemas.microsoft.com/office/drawing/2014/main" id="{15BDA600-B222-4EB1-84EB-9AD72FC145F5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8946524" y="3681751"/>
              <a:ext cx="258698" cy="258698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cxnSp>
          <p:nvCxnSpPr>
            <p:cNvPr id="54" name="Gerade Verbindung mit Pfeil 53">
              <a:extLst>
                <a:ext uri="{FF2B5EF4-FFF2-40B4-BE49-F238E27FC236}">
                  <a16:creationId xmlns:a16="http://schemas.microsoft.com/office/drawing/2014/main" id="{12FC54F7-354B-4AD1-BFE9-1DDFCFD4BD6C}"/>
                </a:ext>
              </a:extLst>
            </p:cNvPr>
            <p:cNvCxnSpPr/>
            <p:nvPr/>
          </p:nvCxnSpPr>
          <p:spPr>
            <a:xfrm>
              <a:off x="8359981" y="3485071"/>
              <a:ext cx="299264" cy="21410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mit Pfeil 54">
              <a:extLst>
                <a:ext uri="{FF2B5EF4-FFF2-40B4-BE49-F238E27FC236}">
                  <a16:creationId xmlns:a16="http://schemas.microsoft.com/office/drawing/2014/main" id="{82E65F9A-0778-4B7D-922B-3647EAFE77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77037" y="3475763"/>
              <a:ext cx="230927" cy="23271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mit Pfeil 55">
              <a:extLst>
                <a:ext uri="{FF2B5EF4-FFF2-40B4-BE49-F238E27FC236}">
                  <a16:creationId xmlns:a16="http://schemas.microsoft.com/office/drawing/2014/main" id="{49606A19-0D55-4E1D-AF53-FACFE1BF3A25}"/>
                </a:ext>
              </a:extLst>
            </p:cNvPr>
            <p:cNvCxnSpPr>
              <a:cxnSpLocks/>
            </p:cNvCxnSpPr>
            <p:nvPr/>
          </p:nvCxnSpPr>
          <p:spPr>
            <a:xfrm>
              <a:off x="8902130" y="3297749"/>
              <a:ext cx="116011" cy="26250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feld 56">
            <a:extLst>
              <a:ext uri="{FF2B5EF4-FFF2-40B4-BE49-F238E27FC236}">
                <a16:creationId xmlns:a16="http://schemas.microsoft.com/office/drawing/2014/main" id="{70AEA1C7-1044-4F28-AF74-07849BE5A02D}"/>
              </a:ext>
            </a:extLst>
          </p:cNvPr>
          <p:cNvSpPr txBox="1"/>
          <p:nvPr/>
        </p:nvSpPr>
        <p:spPr>
          <a:xfrm>
            <a:off x="11360232" y="480631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1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A035BB9E-16CC-4E35-8C05-C3B54BF923A1}"/>
              </a:ext>
            </a:extLst>
          </p:cNvPr>
          <p:cNvSpPr txBox="1"/>
          <p:nvPr/>
        </p:nvSpPr>
        <p:spPr>
          <a:xfrm>
            <a:off x="6426508" y="1825431"/>
            <a:ext cx="51191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Dieses Material soll dich beim </a:t>
            </a:r>
          </a:p>
          <a:p>
            <a:r>
              <a:rPr lang="de-DE" b="1" dirty="0"/>
              <a:t>Kriteriengeleiteten Reflektieren deines </a:t>
            </a:r>
          </a:p>
          <a:p>
            <a:r>
              <a:rPr lang="de-DE" b="1" dirty="0"/>
              <a:t>Unterrichts unterstützen.</a:t>
            </a:r>
          </a:p>
          <a:p>
            <a:endParaRPr lang="de-DE" dirty="0"/>
          </a:p>
          <a:p>
            <a:r>
              <a:rPr lang="de-DE" dirty="0"/>
              <a:t>Es stellt eine </a:t>
            </a:r>
            <a:r>
              <a:rPr lang="de-DE" b="1" dirty="0"/>
              <a:t>mögliche</a:t>
            </a:r>
            <a:r>
              <a:rPr lang="de-DE" dirty="0"/>
              <a:t> Struktur des Vorgehens dar. Auf der Rückseite der Kärtchen sind  jeweils Erklärungen, Hinweise und Verlinkungen zu finden.</a:t>
            </a:r>
          </a:p>
          <a:p>
            <a:endParaRPr lang="de-DE" dirty="0"/>
          </a:p>
          <a:p>
            <a:r>
              <a:rPr lang="de-DE" b="1" dirty="0"/>
              <a:t>Viel Erfolg beim Ausprobieren und Reflektieren!</a:t>
            </a:r>
          </a:p>
        </p:txBody>
      </p: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75C0609E-79DB-49AD-BC59-CE584F62067A}"/>
              </a:ext>
            </a:extLst>
          </p:cNvPr>
          <p:cNvGrpSpPr>
            <a:grpSpLocks noChangeAspect="1"/>
          </p:cNvGrpSpPr>
          <p:nvPr/>
        </p:nvGrpSpPr>
        <p:grpSpPr>
          <a:xfrm>
            <a:off x="10876634" y="1825431"/>
            <a:ext cx="624784" cy="416988"/>
            <a:chOff x="3160263" y="1262663"/>
            <a:chExt cx="4067457" cy="2714670"/>
          </a:xfrm>
        </p:grpSpPr>
        <p:pic>
          <p:nvPicPr>
            <p:cNvPr id="60" name="Grafik 59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73FBFD51-F8A1-48F0-8617-25030816DF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E60D694E-8D4B-46F3-A8C2-EDD84388FDB7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6E677A57-1E36-438E-A3A5-520586DEF941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430D148E-97C3-4378-BA36-F7F62A96934B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5F2F41B9-946F-4D8D-A425-8BF3B8E7AAC0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4CB051EE-67B7-4D94-B028-A92845D524C7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B8AFDF88-D675-49A4-AFEF-42B0E9F9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284777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de-DE" sz="2400" i="1" dirty="0">
              <a:solidFill>
                <a:schemeClr val="tx1"/>
              </a:solidFill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7437F03-1A6A-4812-8A52-B8001CDF8197}"/>
              </a:ext>
            </a:extLst>
          </p:cNvPr>
          <p:cNvSpPr txBox="1"/>
          <p:nvPr/>
        </p:nvSpPr>
        <p:spPr>
          <a:xfrm>
            <a:off x="5438274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3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5694890-300F-45F9-BB2A-40CE5E98F021}"/>
              </a:ext>
            </a:extLst>
          </p:cNvPr>
          <p:cNvSpPr txBox="1"/>
          <p:nvPr/>
        </p:nvSpPr>
        <p:spPr>
          <a:xfrm>
            <a:off x="11346581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4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B8A7D792-E3A1-45AB-9972-9CDA909C41FA}"/>
              </a:ext>
            </a:extLst>
          </p:cNvPr>
          <p:cNvGrpSpPr>
            <a:grpSpLocks noChangeAspect="1"/>
          </p:cNvGrpSpPr>
          <p:nvPr/>
        </p:nvGrpSpPr>
        <p:grpSpPr>
          <a:xfrm>
            <a:off x="10909094" y="1822707"/>
            <a:ext cx="624784" cy="416988"/>
            <a:chOff x="3160263" y="1262663"/>
            <a:chExt cx="4067457" cy="2714670"/>
          </a:xfrm>
        </p:grpSpPr>
        <p:pic>
          <p:nvPicPr>
            <p:cNvPr id="24" name="Grafik 23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03E2C3B5-7923-496D-87F6-6A2FCE3730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325AD73C-7DA9-4D5F-AF95-2BE2644865E5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84F40A52-3962-465C-BADB-A986977A9636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D6928F1-6E7E-4116-9072-CD51765298F6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2B0FD29C-5E81-412C-AC51-32FDA3D682FD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4EC64B49-134C-4D56-95FE-9494BE4E4291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FE4B5797-19AA-46FA-A1A6-63D07CE354CD}"/>
              </a:ext>
            </a:extLst>
          </p:cNvPr>
          <p:cNvSpPr txBox="1"/>
          <p:nvPr/>
        </p:nvSpPr>
        <p:spPr>
          <a:xfrm>
            <a:off x="6504592" y="2721114"/>
            <a:ext cx="511914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2800" dirty="0"/>
              <a:t>(3) </a:t>
            </a:r>
          </a:p>
          <a:p>
            <a:pPr algn="ctr"/>
            <a:r>
              <a:rPr lang="de-DE" sz="4800" b="1" dirty="0"/>
              <a:t>Indikatoren</a:t>
            </a:r>
            <a:endParaRPr lang="de-DE" sz="36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83C7976-98C5-4BA3-82CB-11A045AA313E}"/>
              </a:ext>
            </a:extLst>
          </p:cNvPr>
          <p:cNvSpPr txBox="1"/>
          <p:nvPr/>
        </p:nvSpPr>
        <p:spPr>
          <a:xfrm>
            <a:off x="568268" y="2351782"/>
            <a:ext cx="511914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2800" dirty="0"/>
              <a:t>(2) </a:t>
            </a:r>
          </a:p>
          <a:p>
            <a:pPr algn="ctr"/>
            <a:r>
              <a:rPr lang="de-DE" sz="4800" b="1" dirty="0"/>
              <a:t>Qualitäts-</a:t>
            </a:r>
          </a:p>
          <a:p>
            <a:pPr algn="ctr"/>
            <a:r>
              <a:rPr lang="de-DE" sz="4800" b="1" dirty="0"/>
              <a:t>kriterien</a:t>
            </a:r>
            <a:endParaRPr lang="de-DE" sz="3600" b="1" dirty="0"/>
          </a:p>
        </p:txBody>
      </p: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CCB2F121-8944-4428-B1FA-4A1957FA1724}"/>
              </a:ext>
            </a:extLst>
          </p:cNvPr>
          <p:cNvGrpSpPr>
            <a:grpSpLocks noChangeAspect="1"/>
          </p:cNvGrpSpPr>
          <p:nvPr/>
        </p:nvGrpSpPr>
        <p:grpSpPr>
          <a:xfrm>
            <a:off x="4954676" y="1838205"/>
            <a:ext cx="624784" cy="416988"/>
            <a:chOff x="3160263" y="1262663"/>
            <a:chExt cx="4067457" cy="2714670"/>
          </a:xfrm>
        </p:grpSpPr>
        <p:pic>
          <p:nvPicPr>
            <p:cNvPr id="32" name="Grafik 31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1133F6E3-9D1A-4A57-B438-9256FF4A2C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C8EB0048-3F17-48AE-B3ED-982B7CFF6863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80B38D79-8367-4D7C-BA5D-903AED9EEFE3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E27731B7-41B3-4366-BAD2-65851E425629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F61B47AF-3DEC-4025-91ED-4D0A0ADED9AE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18E09A62-F99E-427C-8D3A-BFAB7C6B8149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pic>
        <p:nvPicPr>
          <p:cNvPr id="17" name="Grafik 16" descr="Ein Bild, das Text, Bilderrahmen enthält.&#10;&#10;Automatisch generierte Beschreibung">
            <a:extLst>
              <a:ext uri="{FF2B5EF4-FFF2-40B4-BE49-F238E27FC236}">
                <a16:creationId xmlns:a16="http://schemas.microsoft.com/office/drawing/2014/main" id="{882EB86B-B279-4668-866F-E242188AE7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91"/>
          <a:stretch/>
        </p:blipFill>
        <p:spPr>
          <a:xfrm>
            <a:off x="5170409" y="2813250"/>
            <a:ext cx="556727" cy="1231499"/>
          </a:xfrm>
          <a:prstGeom prst="rect">
            <a:avLst/>
          </a:prstGeom>
        </p:spPr>
      </p:pic>
      <p:pic>
        <p:nvPicPr>
          <p:cNvPr id="19" name="Grafik 18" descr="Ein Bild, das Text, Bilderrahmen enthält.&#10;&#10;Automatisch generierte Beschreibung">
            <a:extLst>
              <a:ext uri="{FF2B5EF4-FFF2-40B4-BE49-F238E27FC236}">
                <a16:creationId xmlns:a16="http://schemas.microsoft.com/office/drawing/2014/main" id="{432A5C28-F48B-4AD0-9D73-68DC2B26E5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26"/>
          <a:stretch/>
        </p:blipFill>
        <p:spPr>
          <a:xfrm>
            <a:off x="6441162" y="2813250"/>
            <a:ext cx="810923" cy="1231499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D5E541-AB21-4811-A088-3DACB308F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1810564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7437F03-1A6A-4812-8A52-B8001CDF8197}"/>
              </a:ext>
            </a:extLst>
          </p:cNvPr>
          <p:cNvSpPr txBox="1"/>
          <p:nvPr/>
        </p:nvSpPr>
        <p:spPr>
          <a:xfrm>
            <a:off x="5438274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4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5694890-300F-45F9-BB2A-40CE5E98F021}"/>
              </a:ext>
            </a:extLst>
          </p:cNvPr>
          <p:cNvSpPr txBox="1"/>
          <p:nvPr/>
        </p:nvSpPr>
        <p:spPr>
          <a:xfrm>
            <a:off x="11346581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3</a:t>
            </a:r>
          </a:p>
        </p:txBody>
      </p: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0309CD3F-DAE6-4AED-81FA-F4E596C157D4}"/>
              </a:ext>
            </a:extLst>
          </p:cNvPr>
          <p:cNvGrpSpPr>
            <a:grpSpLocks noChangeAspect="1"/>
          </p:cNvGrpSpPr>
          <p:nvPr/>
        </p:nvGrpSpPr>
        <p:grpSpPr>
          <a:xfrm>
            <a:off x="10909094" y="1822707"/>
            <a:ext cx="624784" cy="416988"/>
            <a:chOff x="3160263" y="1262663"/>
            <a:chExt cx="4067457" cy="2714670"/>
          </a:xfrm>
        </p:grpSpPr>
        <p:pic>
          <p:nvPicPr>
            <p:cNvPr id="29" name="Grafik 28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1A217695-B6D1-4673-9D6E-7E48256B8E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79BE3252-6EFB-46E2-AF32-629692F29DEC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34BE0637-1438-4C62-B526-04FFD456C24E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056D2147-C64C-42BE-B899-593D5A6BE30C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5703A170-1B75-4AA3-82BC-A5E88F13B397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A933EE76-6148-47B4-8531-57AAA124838A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51" name="Textfeld 50">
            <a:extLst>
              <a:ext uri="{FF2B5EF4-FFF2-40B4-BE49-F238E27FC236}">
                <a16:creationId xmlns:a16="http://schemas.microsoft.com/office/drawing/2014/main" id="{DE60416B-7917-418A-8C93-80C0E763E5A3}"/>
              </a:ext>
            </a:extLst>
          </p:cNvPr>
          <p:cNvSpPr txBox="1"/>
          <p:nvPr/>
        </p:nvSpPr>
        <p:spPr>
          <a:xfrm>
            <a:off x="10215323" y="4346271"/>
            <a:ext cx="119480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050" dirty="0"/>
              <a:t>QR Unterricht</a:t>
            </a:r>
          </a:p>
          <a:p>
            <a:pPr algn="ctr"/>
            <a:r>
              <a:rPr lang="de-DE" sz="1050" dirty="0"/>
              <a:t>Im Seminar-Wiki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995C4D6-8BAB-4DA4-AE8A-8239C8EFD68C}"/>
              </a:ext>
            </a:extLst>
          </p:cNvPr>
          <p:cNvSpPr txBox="1"/>
          <p:nvPr/>
        </p:nvSpPr>
        <p:spPr>
          <a:xfrm>
            <a:off x="547134" y="1845586"/>
            <a:ext cx="502015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/>
              <a:t>Indikatoren</a:t>
            </a:r>
          </a:p>
          <a:p>
            <a:pPr>
              <a:spcAft>
                <a:spcPts val="600"/>
              </a:spcAft>
            </a:pPr>
            <a:r>
              <a:rPr lang="de-DE" dirty="0"/>
              <a:t>Konkrete Merkmale eines Qualitätskriteriums, können sowohl theorie- als auch erfahrungsbasiert sein. </a:t>
            </a:r>
          </a:p>
          <a:p>
            <a:pPr>
              <a:spcAft>
                <a:spcPts val="600"/>
              </a:spcAft>
            </a:pPr>
            <a:r>
              <a:rPr lang="de-DE" sz="1400" b="1" dirty="0"/>
              <a:t>Beispiele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Was bedeutet denn „Präsenz“ konkret?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Was macht denn eine „gute Lehrersprache“ aus?</a:t>
            </a:r>
          </a:p>
          <a:p>
            <a:endParaRPr lang="de-DE" sz="1400" dirty="0"/>
          </a:p>
          <a:p>
            <a:endParaRPr lang="de-DE" sz="1200" dirty="0"/>
          </a:p>
        </p:txBody>
      </p: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B504F826-87F0-4DE1-B49C-D5D530A20934}"/>
              </a:ext>
            </a:extLst>
          </p:cNvPr>
          <p:cNvGrpSpPr>
            <a:grpSpLocks noChangeAspect="1"/>
          </p:cNvGrpSpPr>
          <p:nvPr/>
        </p:nvGrpSpPr>
        <p:grpSpPr>
          <a:xfrm>
            <a:off x="830982" y="4235829"/>
            <a:ext cx="783881" cy="814854"/>
            <a:chOff x="8509613" y="3811100"/>
            <a:chExt cx="1132520" cy="1177269"/>
          </a:xfrm>
        </p:grpSpPr>
        <p:pic>
          <p:nvPicPr>
            <p:cNvPr id="47" name="Grafik 46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7D39AAA0-623D-47FE-8DD3-DA8DF01B9F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8509613" y="3811100"/>
              <a:ext cx="1132520" cy="1177269"/>
            </a:xfrm>
            <a:prstGeom prst="rect">
              <a:avLst/>
            </a:prstGeom>
          </p:spPr>
        </p:pic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229E73F5-913E-4634-B5F8-00D19BF2759A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9004528" y="3989760"/>
              <a:ext cx="258698" cy="258698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cxnSp>
          <p:nvCxnSpPr>
            <p:cNvPr id="49" name="Gerade Verbindung mit Pfeil 48">
              <a:extLst>
                <a:ext uri="{FF2B5EF4-FFF2-40B4-BE49-F238E27FC236}">
                  <a16:creationId xmlns:a16="http://schemas.microsoft.com/office/drawing/2014/main" id="{6BBE956A-7B2F-4DA8-858B-EFF2A7E5337E}"/>
                </a:ext>
              </a:extLst>
            </p:cNvPr>
            <p:cNvCxnSpPr>
              <a:cxnSpLocks/>
            </p:cNvCxnSpPr>
            <p:nvPr/>
          </p:nvCxnSpPr>
          <p:spPr>
            <a:xfrm>
              <a:off x="9125986" y="3848330"/>
              <a:ext cx="0" cy="2908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feld 52">
            <a:extLst>
              <a:ext uri="{FF2B5EF4-FFF2-40B4-BE49-F238E27FC236}">
                <a16:creationId xmlns:a16="http://schemas.microsoft.com/office/drawing/2014/main" id="{3CDFE4B7-1E7A-4FA9-BFEE-DCC207A47E87}"/>
              </a:ext>
            </a:extLst>
          </p:cNvPr>
          <p:cNvSpPr txBox="1"/>
          <p:nvPr/>
        </p:nvSpPr>
        <p:spPr>
          <a:xfrm>
            <a:off x="4530440" y="4261845"/>
            <a:ext cx="1156661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050" dirty="0"/>
              <a:t>Indikatoren im WIKI am Beispiel </a:t>
            </a:r>
          </a:p>
          <a:p>
            <a:pPr algn="ctr"/>
            <a:r>
              <a:rPr lang="de-DE" sz="1050" dirty="0"/>
              <a:t>QR-U LERNEN</a:t>
            </a:r>
          </a:p>
        </p:txBody>
      </p: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B88EB590-773A-4937-9CA9-33146A4D5FF6}"/>
              </a:ext>
            </a:extLst>
          </p:cNvPr>
          <p:cNvGrpSpPr>
            <a:grpSpLocks noChangeAspect="1"/>
          </p:cNvGrpSpPr>
          <p:nvPr/>
        </p:nvGrpSpPr>
        <p:grpSpPr>
          <a:xfrm>
            <a:off x="4954676" y="1838205"/>
            <a:ext cx="624784" cy="416988"/>
            <a:chOff x="3160263" y="1262663"/>
            <a:chExt cx="4067457" cy="2714670"/>
          </a:xfrm>
        </p:grpSpPr>
        <p:pic>
          <p:nvPicPr>
            <p:cNvPr id="55" name="Grafik 54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BB111876-B4BD-4B9F-8377-490E85980A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56" name="Rechteck 55">
              <a:extLst>
                <a:ext uri="{FF2B5EF4-FFF2-40B4-BE49-F238E27FC236}">
                  <a16:creationId xmlns:a16="http://schemas.microsoft.com/office/drawing/2014/main" id="{825CFEB6-14F2-41A1-9080-495536038162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8BECEB54-D51E-4B7F-987B-38588D7CDE79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46CE5237-FDA6-4794-BB18-5861CDEA1E24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5AD2B1B1-20AB-4E69-8EC6-738D2E99919C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87295FA3-C60E-43A5-93D3-52EF9F0A35A8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F7CCE67-38E0-4617-AC14-A1662DFE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5190C37-BCF5-30C9-AA2A-BFCC4BB5AE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805" y="3274333"/>
            <a:ext cx="1088633" cy="1088633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E4E7A7DC-5FB3-94FC-79E5-AA5305CBAA31}"/>
              </a:ext>
            </a:extLst>
          </p:cNvPr>
          <p:cNvSpPr txBox="1"/>
          <p:nvPr/>
        </p:nvSpPr>
        <p:spPr>
          <a:xfrm>
            <a:off x="6593380" y="1838205"/>
            <a:ext cx="511914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/>
              <a:t>Qualitätskriterien</a:t>
            </a:r>
            <a:endParaRPr lang="de-DE" b="1" dirty="0"/>
          </a:p>
          <a:p>
            <a:r>
              <a:rPr lang="de-DE" b="1" dirty="0"/>
              <a:t>Eine </a:t>
            </a:r>
            <a:r>
              <a:rPr lang="de-DE" dirty="0"/>
              <a:t>Möglichkeit</a:t>
            </a:r>
            <a:r>
              <a:rPr lang="de-DE" b="1" dirty="0"/>
              <a:t> </a:t>
            </a:r>
            <a:r>
              <a:rPr lang="de-DE" dirty="0"/>
              <a:t>der Kriterienleitung ist der Qualitätsrahmen Unterricht des Seminars</a:t>
            </a:r>
          </a:p>
          <a:p>
            <a:endParaRPr lang="de-DE" dirty="0"/>
          </a:p>
          <a:p>
            <a:r>
              <a:rPr lang="de-DE" b="1" dirty="0"/>
              <a:t>QB 1 </a:t>
            </a:r>
            <a:r>
              <a:rPr lang="de-DE" dirty="0"/>
              <a:t>– Beziehungsgestaltung</a:t>
            </a:r>
          </a:p>
          <a:p>
            <a:r>
              <a:rPr lang="de-DE" b="1" dirty="0"/>
              <a:t>QB 2 </a:t>
            </a:r>
            <a:r>
              <a:rPr lang="de-DE" dirty="0"/>
              <a:t>– Klassenführung</a:t>
            </a:r>
          </a:p>
          <a:p>
            <a:r>
              <a:rPr lang="de-DE" b="1" dirty="0"/>
              <a:t>QB 3 </a:t>
            </a:r>
            <a:r>
              <a:rPr lang="de-DE" dirty="0"/>
              <a:t>– kognitive Aktivierung</a:t>
            </a:r>
          </a:p>
          <a:p>
            <a:r>
              <a:rPr lang="de-DE" b="1" dirty="0"/>
              <a:t>QB 4 </a:t>
            </a:r>
            <a:r>
              <a:rPr lang="de-DE" dirty="0"/>
              <a:t>– Strukturierung</a:t>
            </a:r>
          </a:p>
          <a:p>
            <a:r>
              <a:rPr lang="de-DE" b="1" dirty="0"/>
              <a:t>QB 5 </a:t>
            </a:r>
            <a:r>
              <a:rPr lang="de-DE" dirty="0"/>
              <a:t>– fachrichtungspez. Qualitäten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16D9B8B-A7FD-3665-2113-130F7C173A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368" y="3256333"/>
            <a:ext cx="979496" cy="97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030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de-DE" sz="2400" i="1" dirty="0">
              <a:solidFill>
                <a:schemeClr val="tx1"/>
              </a:solidFill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982C449-D0AC-440C-8019-3FD442DC14C9}"/>
              </a:ext>
            </a:extLst>
          </p:cNvPr>
          <p:cNvSpPr txBox="1"/>
          <p:nvPr/>
        </p:nvSpPr>
        <p:spPr>
          <a:xfrm>
            <a:off x="5185094" y="482595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5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99D4BC6-C19E-4CED-A66E-2E5A0320A4B1}"/>
              </a:ext>
            </a:extLst>
          </p:cNvPr>
          <p:cNvSpPr txBox="1"/>
          <p:nvPr/>
        </p:nvSpPr>
        <p:spPr>
          <a:xfrm>
            <a:off x="315088" y="1925992"/>
            <a:ext cx="511914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2800" dirty="0"/>
              <a:t>(4) </a:t>
            </a:r>
          </a:p>
          <a:p>
            <a:pPr algn="ctr"/>
            <a:r>
              <a:rPr lang="de-DE" sz="4800" b="1" dirty="0"/>
              <a:t>Abgleich mit </a:t>
            </a:r>
          </a:p>
          <a:p>
            <a:pPr algn="ctr"/>
            <a:r>
              <a:rPr lang="de-DE" sz="4800" b="1" dirty="0"/>
              <a:t>Unterrichts-</a:t>
            </a:r>
          </a:p>
          <a:p>
            <a:pPr algn="ctr"/>
            <a:r>
              <a:rPr lang="de-DE" sz="4800" b="1" dirty="0"/>
              <a:t>planung</a:t>
            </a:r>
            <a:endParaRPr lang="de-DE" sz="3600" b="1" dirty="0"/>
          </a:p>
        </p:txBody>
      </p: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6B9F3B19-9CAB-49F8-8C9C-C1D130BB1361}"/>
              </a:ext>
            </a:extLst>
          </p:cNvPr>
          <p:cNvGrpSpPr>
            <a:grpSpLocks noChangeAspect="1"/>
          </p:cNvGrpSpPr>
          <p:nvPr/>
        </p:nvGrpSpPr>
        <p:grpSpPr>
          <a:xfrm>
            <a:off x="4701496" y="1845071"/>
            <a:ext cx="624784" cy="416988"/>
            <a:chOff x="3160263" y="1262663"/>
            <a:chExt cx="4067457" cy="2714670"/>
          </a:xfrm>
        </p:grpSpPr>
        <p:pic>
          <p:nvPicPr>
            <p:cNvPr id="40" name="Grafik 39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CD935754-C831-4EBC-AD3B-5E73AD376C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4D011703-C621-40AC-B154-B86642C3B33A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1E4C2352-64B7-4BC7-AD69-46A3D796D72E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834D0EBE-D848-4985-B554-130119B47C2E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F498332D-DE70-4EA6-9C13-A7D0488B489F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D0CE7997-8B13-4F11-A008-B19BCD5D6F5B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31CF4126-ACCB-430D-95DF-9E557D085802}"/>
              </a:ext>
            </a:extLst>
          </p:cNvPr>
          <p:cNvSpPr txBox="1"/>
          <p:nvPr/>
        </p:nvSpPr>
        <p:spPr>
          <a:xfrm>
            <a:off x="11344176" y="482595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6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F229908-53C0-4F09-B5F4-529EFB0B33A5}"/>
              </a:ext>
            </a:extLst>
          </p:cNvPr>
          <p:cNvSpPr txBox="1"/>
          <p:nvPr/>
        </p:nvSpPr>
        <p:spPr>
          <a:xfrm>
            <a:off x="6502187" y="2359828"/>
            <a:ext cx="511914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2800" dirty="0"/>
              <a:t>(5) </a:t>
            </a:r>
          </a:p>
          <a:p>
            <a:pPr algn="ctr"/>
            <a:r>
              <a:rPr lang="de-DE" sz="4800" b="1" dirty="0"/>
              <a:t>Dialektische</a:t>
            </a:r>
          </a:p>
          <a:p>
            <a:pPr algn="ctr"/>
            <a:r>
              <a:rPr lang="de-DE" sz="4800" b="1" dirty="0"/>
              <a:t>Erörterung</a:t>
            </a:r>
            <a:endParaRPr lang="de-DE" sz="3600" b="1" dirty="0"/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A3F00D59-4379-43DA-9A98-D15D03828002}"/>
              </a:ext>
            </a:extLst>
          </p:cNvPr>
          <p:cNvSpPr/>
          <p:nvPr/>
        </p:nvSpPr>
        <p:spPr>
          <a:xfrm rot="13571118">
            <a:off x="6361617" y="1982635"/>
            <a:ext cx="1255971" cy="691481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E3A72DFF-2FD2-414D-96FA-D97D79FBA2C4}"/>
              </a:ext>
            </a:extLst>
          </p:cNvPr>
          <p:cNvSpPr/>
          <p:nvPr/>
        </p:nvSpPr>
        <p:spPr>
          <a:xfrm rot="18505201">
            <a:off x="10504671" y="1968282"/>
            <a:ext cx="1255971" cy="691481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45851C76-275A-44AB-A506-AF66D3118625}"/>
              </a:ext>
            </a:extLst>
          </p:cNvPr>
          <p:cNvSpPr/>
          <p:nvPr/>
        </p:nvSpPr>
        <p:spPr>
          <a:xfrm rot="15782780">
            <a:off x="7881718" y="1823147"/>
            <a:ext cx="812443" cy="691481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8E86E5B2-96AB-40EB-BD33-3417D0EED225}"/>
              </a:ext>
            </a:extLst>
          </p:cNvPr>
          <p:cNvSpPr/>
          <p:nvPr/>
        </p:nvSpPr>
        <p:spPr>
          <a:xfrm rot="16834317">
            <a:off x="9470308" y="1785800"/>
            <a:ext cx="852481" cy="691481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2700000" scaled="1"/>
            <a:tileRect/>
          </a:gra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F5E72B3-04CD-4BBD-B976-83A110F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768692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7437F03-1A6A-4812-8A52-B8001CDF8197}"/>
              </a:ext>
            </a:extLst>
          </p:cNvPr>
          <p:cNvSpPr txBox="1"/>
          <p:nvPr/>
        </p:nvSpPr>
        <p:spPr>
          <a:xfrm>
            <a:off x="5438274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6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5694890-300F-45F9-BB2A-40CE5E98F021}"/>
              </a:ext>
            </a:extLst>
          </p:cNvPr>
          <p:cNvSpPr txBox="1"/>
          <p:nvPr/>
        </p:nvSpPr>
        <p:spPr>
          <a:xfrm>
            <a:off x="11346581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5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FFA89EC9-E631-470E-9588-D823AADE319F}"/>
              </a:ext>
            </a:extLst>
          </p:cNvPr>
          <p:cNvGrpSpPr>
            <a:grpSpLocks noChangeAspect="1"/>
          </p:cNvGrpSpPr>
          <p:nvPr/>
        </p:nvGrpSpPr>
        <p:grpSpPr>
          <a:xfrm>
            <a:off x="4954676" y="1838205"/>
            <a:ext cx="624784" cy="416988"/>
            <a:chOff x="3160263" y="1262663"/>
            <a:chExt cx="4067457" cy="2714670"/>
          </a:xfrm>
        </p:grpSpPr>
        <p:pic>
          <p:nvPicPr>
            <p:cNvPr id="22" name="Grafik 21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427AD5E6-5596-4A60-854E-D50E75FAE8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81BBD2D9-EBE5-4B57-AC0D-676F25F6ED94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E531C7DE-851E-4A6E-815D-3463F31EBDEB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D8CECDE-C400-49A3-8D1A-2827ED3B9E7F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53A33385-8169-4BD5-B97B-866B6719F85F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D3C4BEC1-4B33-42DE-92A7-43D3BB6C6A92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9DEAEF7D-B638-4C02-8EBC-91BFB8002097}"/>
              </a:ext>
            </a:extLst>
          </p:cNvPr>
          <p:cNvGrpSpPr>
            <a:grpSpLocks noChangeAspect="1"/>
          </p:cNvGrpSpPr>
          <p:nvPr/>
        </p:nvGrpSpPr>
        <p:grpSpPr>
          <a:xfrm>
            <a:off x="10909094" y="1822707"/>
            <a:ext cx="624784" cy="416988"/>
            <a:chOff x="3160263" y="1262663"/>
            <a:chExt cx="4067457" cy="2714670"/>
          </a:xfrm>
        </p:grpSpPr>
        <p:pic>
          <p:nvPicPr>
            <p:cNvPr id="59" name="Grafik 58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AEAAEE3E-9CC5-4403-8EF0-FD01F3CA1D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1B099C39-D010-42EA-95AC-3067B3C0415F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EF0B0B6A-4308-4A0A-A157-039AEBAF5B99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3737C76F-1F2A-4721-AB18-E571881A3920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E1CB2B65-2447-4958-BB8A-B8A59E93EBB7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EE96F0E1-DCB0-4CF2-BB6D-D5E97583CE7C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43" name="Textfeld 42">
            <a:extLst>
              <a:ext uri="{FF2B5EF4-FFF2-40B4-BE49-F238E27FC236}">
                <a16:creationId xmlns:a16="http://schemas.microsoft.com/office/drawing/2014/main" id="{266B8DFB-CC68-4AA0-BA59-BE420E2C0032}"/>
              </a:ext>
            </a:extLst>
          </p:cNvPr>
          <p:cNvSpPr txBox="1"/>
          <p:nvPr/>
        </p:nvSpPr>
        <p:spPr>
          <a:xfrm>
            <a:off x="6516303" y="1838205"/>
            <a:ext cx="51191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400" b="1" dirty="0"/>
              <a:t>Abgleich mit Unterrichtsplanung</a:t>
            </a:r>
            <a:endParaRPr lang="de-DE" sz="1600" b="1" dirty="0"/>
          </a:p>
          <a:p>
            <a:pPr>
              <a:spcAft>
                <a:spcPts val="600"/>
              </a:spcAft>
            </a:pPr>
            <a:r>
              <a:rPr lang="de-DE" dirty="0"/>
              <a:t>Immer noch: rein beschreibend, keine Interpretation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/>
              <a:t>Wo und wie wurden das Qualitätskriterium/ die Indikatoren in der Planung berücksichtigt?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/>
              <a:t>Wo ging Planung auf, wo nicht?</a:t>
            </a:r>
          </a:p>
          <a:p>
            <a:endParaRPr lang="de-DE" sz="1400" b="1" dirty="0"/>
          </a:p>
          <a:p>
            <a:pPr>
              <a:spcAft>
                <a:spcPts val="600"/>
              </a:spcAft>
            </a:pPr>
            <a:r>
              <a:rPr lang="de-DE" sz="1400" b="1" dirty="0"/>
              <a:t>Beispiel:</a:t>
            </a:r>
          </a:p>
          <a:p>
            <a:r>
              <a:rPr lang="de-DE" sz="1400" dirty="0"/>
              <a:t>Ich hätte für mögliche Unterrichtsstörungen </a:t>
            </a:r>
          </a:p>
          <a:p>
            <a:r>
              <a:rPr lang="de-DE" sz="1400" dirty="0"/>
              <a:t>von Schüler A eigentlich XY geplant, in der </a:t>
            </a:r>
          </a:p>
          <a:p>
            <a:r>
              <a:rPr lang="de-DE" sz="1400" dirty="0"/>
              <a:t>Situation YZ hat dies geklappt/ nicht geklappt …</a:t>
            </a:r>
          </a:p>
          <a:p>
            <a:endParaRPr lang="de-DE" sz="1400" dirty="0"/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72845D0C-034E-42C1-BC88-8FB0F3EC319B}"/>
              </a:ext>
            </a:extLst>
          </p:cNvPr>
          <p:cNvGrpSpPr>
            <a:grpSpLocks noChangeAspect="1"/>
          </p:cNvGrpSpPr>
          <p:nvPr/>
        </p:nvGrpSpPr>
        <p:grpSpPr>
          <a:xfrm>
            <a:off x="10402400" y="3733093"/>
            <a:ext cx="953053" cy="990710"/>
            <a:chOff x="8509613" y="3811100"/>
            <a:chExt cx="1132520" cy="1177269"/>
          </a:xfrm>
        </p:grpSpPr>
        <p:pic>
          <p:nvPicPr>
            <p:cNvPr id="45" name="Grafik 44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71276899-556C-4637-A244-662FDC719C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8509613" y="3811100"/>
              <a:ext cx="1132520" cy="1177269"/>
            </a:xfrm>
            <a:prstGeom prst="rect">
              <a:avLst/>
            </a:prstGeom>
          </p:spPr>
        </p:pic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6266FD89-FB89-44CD-89BA-E176CA41FDCD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8992630" y="4253417"/>
              <a:ext cx="258698" cy="258698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cxnSp>
          <p:nvCxnSpPr>
            <p:cNvPr id="47" name="Gerade Verbindung mit Pfeil 46">
              <a:extLst>
                <a:ext uri="{FF2B5EF4-FFF2-40B4-BE49-F238E27FC236}">
                  <a16:creationId xmlns:a16="http://schemas.microsoft.com/office/drawing/2014/main" id="{E34A5CE0-D155-4D5A-BF8A-DE51158A8183}"/>
                </a:ext>
              </a:extLst>
            </p:cNvPr>
            <p:cNvCxnSpPr>
              <a:cxnSpLocks/>
            </p:cNvCxnSpPr>
            <p:nvPr/>
          </p:nvCxnSpPr>
          <p:spPr>
            <a:xfrm>
              <a:off x="9125986" y="4209023"/>
              <a:ext cx="0" cy="2908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feld 47">
            <a:extLst>
              <a:ext uri="{FF2B5EF4-FFF2-40B4-BE49-F238E27FC236}">
                <a16:creationId xmlns:a16="http://schemas.microsoft.com/office/drawing/2014/main" id="{2CACEC10-16BD-40B7-855F-AEB27327B402}"/>
              </a:ext>
            </a:extLst>
          </p:cNvPr>
          <p:cNvSpPr txBox="1"/>
          <p:nvPr/>
        </p:nvSpPr>
        <p:spPr>
          <a:xfrm>
            <a:off x="578212" y="1807845"/>
            <a:ext cx="425325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400" b="1" dirty="0"/>
              <a:t>Dialektische Erörterung</a:t>
            </a:r>
            <a:endParaRPr lang="de-DE" sz="1600" b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600" dirty="0"/>
              <a:t>meint das Aufeinanderbeziehen der der bisherigen Bereiche (z.B. Zusammenhang zwischen Unterrichtsplanung &lt;-&gt; Qualitätskriterien o.Ä.)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600" dirty="0"/>
              <a:t>Findet meistens schon in der Beschreibung der bisherigen Schritte statt, ist meistens nicht sauber zu trennen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600" dirty="0"/>
              <a:t>Bildet die Grundlage für die Ableitung von Hypothesen, da hier Zusammenhänge erkannt werden</a:t>
            </a:r>
            <a:endParaRPr lang="de-DE" b="1" dirty="0"/>
          </a:p>
        </p:txBody>
      </p: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6794849A-8BDC-4622-866C-A80A3CC09907}"/>
              </a:ext>
            </a:extLst>
          </p:cNvPr>
          <p:cNvGrpSpPr/>
          <p:nvPr/>
        </p:nvGrpSpPr>
        <p:grpSpPr>
          <a:xfrm>
            <a:off x="4722915" y="3655669"/>
            <a:ext cx="953053" cy="990710"/>
            <a:chOff x="7662045" y="3542689"/>
            <a:chExt cx="953053" cy="990710"/>
          </a:xfrm>
        </p:grpSpPr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EC4BD121-E632-41BD-BE60-7C7EE7513F0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662045" y="3542689"/>
              <a:ext cx="953053" cy="990710"/>
              <a:chOff x="8509613" y="3811100"/>
              <a:chExt cx="1132520" cy="1177269"/>
            </a:xfrm>
          </p:grpSpPr>
          <p:pic>
            <p:nvPicPr>
              <p:cNvPr id="55" name="Grafik 54" descr="Ein Bild, das Text, Tisch enthält.&#10;&#10;Automatisch generierte Beschreibung">
                <a:extLst>
                  <a:ext uri="{FF2B5EF4-FFF2-40B4-BE49-F238E27FC236}">
                    <a16:creationId xmlns:a16="http://schemas.microsoft.com/office/drawing/2014/main" id="{91330874-EFE8-45A7-ADC8-9260D4AB2CF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942" t="3342"/>
              <a:stretch/>
            </p:blipFill>
            <p:spPr>
              <a:xfrm>
                <a:off x="8509613" y="3811100"/>
                <a:ext cx="1132520" cy="1177269"/>
              </a:xfrm>
              <a:prstGeom prst="rect">
                <a:avLst/>
              </a:prstGeom>
            </p:spPr>
          </p:pic>
          <p:sp>
            <p:nvSpPr>
              <p:cNvPr id="56" name="Rechteck 55">
                <a:extLst>
                  <a:ext uri="{FF2B5EF4-FFF2-40B4-BE49-F238E27FC236}">
                    <a16:creationId xmlns:a16="http://schemas.microsoft.com/office/drawing/2014/main" id="{AF9E9AA8-65DD-4BEC-B6C6-CFBAD3AB641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05983">
                <a:off x="8992630" y="4253417"/>
                <a:ext cx="258698" cy="25869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b="1" dirty="0"/>
              </a:p>
            </p:txBody>
          </p:sp>
          <p:cxnSp>
            <p:nvCxnSpPr>
              <p:cNvPr id="57" name="Gerade Verbindung mit Pfeil 56">
                <a:extLst>
                  <a:ext uri="{FF2B5EF4-FFF2-40B4-BE49-F238E27FC236}">
                    <a16:creationId xmlns:a16="http://schemas.microsoft.com/office/drawing/2014/main" id="{7633C19A-7E07-46F6-992B-4DAFFC0E7A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15485" y="4259818"/>
                <a:ext cx="310971" cy="10017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Gerade Verbindung mit Pfeil 50">
              <a:extLst>
                <a:ext uri="{FF2B5EF4-FFF2-40B4-BE49-F238E27FC236}">
                  <a16:creationId xmlns:a16="http://schemas.microsoft.com/office/drawing/2014/main" id="{810245F2-3766-4FC3-8AD5-4373BCC099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48123" y="3806200"/>
              <a:ext cx="150917" cy="20204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mit Pfeil 51">
              <a:extLst>
                <a:ext uri="{FF2B5EF4-FFF2-40B4-BE49-F238E27FC236}">
                  <a16:creationId xmlns:a16="http://schemas.microsoft.com/office/drawing/2014/main" id="{41E31D32-A548-4CC1-A551-B2F400DE47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66139" y="4054313"/>
              <a:ext cx="201479" cy="13819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mit Pfeil 53">
              <a:extLst>
                <a:ext uri="{FF2B5EF4-FFF2-40B4-BE49-F238E27FC236}">
                  <a16:creationId xmlns:a16="http://schemas.microsoft.com/office/drawing/2014/main" id="{CE719E43-5629-4027-B129-602673E4AE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02776" y="4077255"/>
              <a:ext cx="219577" cy="1354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DA47B97-B3EA-446E-8C52-415C84DF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3413084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F9FA95BC-06F4-4718-9BFE-7B50F21360AC}"/>
              </a:ext>
            </a:extLst>
          </p:cNvPr>
          <p:cNvSpPr/>
          <p:nvPr/>
        </p:nvSpPr>
        <p:spPr>
          <a:xfrm>
            <a:off x="427838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27706 w 5400000"/>
              <a:gd name="connsiteY3" fmla="*/ 0 h 3600000"/>
              <a:gd name="connsiteX4" fmla="*/ 2063853 w 5400000"/>
              <a:gd name="connsiteY4" fmla="*/ 0 h 3600000"/>
              <a:gd name="connsiteX5" fmla="*/ 2547325 w 5400000"/>
              <a:gd name="connsiteY5" fmla="*/ 0 h 3600000"/>
              <a:gd name="connsiteX6" fmla="*/ 3234363 w 5400000"/>
              <a:gd name="connsiteY6" fmla="*/ 0 h 3600000"/>
              <a:gd name="connsiteX7" fmla="*/ 3819619 w 5400000"/>
              <a:gd name="connsiteY7" fmla="*/ 0 h 3600000"/>
              <a:gd name="connsiteX8" fmla="*/ 4506657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780355 h 3600000"/>
              <a:gd name="connsiteX12" fmla="*/ 5400000 w 5400000"/>
              <a:gd name="connsiteY12" fmla="*/ 1503974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659333 w 5400000"/>
              <a:gd name="connsiteY17" fmla="*/ 3600000 h 3600000"/>
              <a:gd name="connsiteX18" fmla="*/ 4175861 w 5400000"/>
              <a:gd name="connsiteY18" fmla="*/ 3600000 h 3600000"/>
              <a:gd name="connsiteX19" fmla="*/ 3590606 w 5400000"/>
              <a:gd name="connsiteY19" fmla="*/ 3600000 h 3600000"/>
              <a:gd name="connsiteX20" fmla="*/ 2852675 w 5400000"/>
              <a:gd name="connsiteY20" fmla="*/ 3600000 h 3600000"/>
              <a:gd name="connsiteX21" fmla="*/ 2165637 w 5400000"/>
              <a:gd name="connsiteY21" fmla="*/ 3600000 h 3600000"/>
              <a:gd name="connsiteX22" fmla="*/ 1529490 w 5400000"/>
              <a:gd name="connsiteY22" fmla="*/ 3600000 h 3600000"/>
              <a:gd name="connsiteX23" fmla="*/ 893343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753861 h 3600000"/>
              <a:gd name="connsiteX27" fmla="*/ 0 w 5400000"/>
              <a:gd name="connsiteY27" fmla="*/ 2096026 h 3600000"/>
              <a:gd name="connsiteX28" fmla="*/ 0 w 5400000"/>
              <a:gd name="connsiteY28" fmla="*/ 1372407 h 3600000"/>
              <a:gd name="connsiteX29" fmla="*/ 0 w 5400000"/>
              <a:gd name="connsiteY29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4873" y="61018"/>
                  <a:pt x="74084" y="8352"/>
                  <a:pt x="155412" y="0"/>
                </a:cubicBezTo>
                <a:cubicBezTo>
                  <a:pt x="288393" y="1352"/>
                  <a:pt x="494102" y="19654"/>
                  <a:pt x="740667" y="0"/>
                </a:cubicBezTo>
                <a:cubicBezTo>
                  <a:pt x="987233" y="-19654"/>
                  <a:pt x="1286293" y="13804"/>
                  <a:pt x="1427706" y="0"/>
                </a:cubicBezTo>
                <a:cubicBezTo>
                  <a:pt x="1569119" y="-13804"/>
                  <a:pt x="1787141" y="-9105"/>
                  <a:pt x="2063853" y="0"/>
                </a:cubicBezTo>
                <a:cubicBezTo>
                  <a:pt x="2340565" y="9105"/>
                  <a:pt x="2344885" y="11592"/>
                  <a:pt x="2547325" y="0"/>
                </a:cubicBezTo>
                <a:cubicBezTo>
                  <a:pt x="2749765" y="-11592"/>
                  <a:pt x="3021741" y="-32663"/>
                  <a:pt x="3234363" y="0"/>
                </a:cubicBezTo>
                <a:cubicBezTo>
                  <a:pt x="3446985" y="32663"/>
                  <a:pt x="3624697" y="11648"/>
                  <a:pt x="3819619" y="0"/>
                </a:cubicBezTo>
                <a:cubicBezTo>
                  <a:pt x="4014541" y="-11648"/>
                  <a:pt x="4275243" y="5455"/>
                  <a:pt x="4506657" y="0"/>
                </a:cubicBezTo>
                <a:cubicBezTo>
                  <a:pt x="4738071" y="-5455"/>
                  <a:pt x="4886077" y="-13893"/>
                  <a:pt x="5244588" y="0"/>
                </a:cubicBezTo>
                <a:cubicBezTo>
                  <a:pt x="5324615" y="8618"/>
                  <a:pt x="5407592" y="67314"/>
                  <a:pt x="5400000" y="155412"/>
                </a:cubicBezTo>
                <a:cubicBezTo>
                  <a:pt x="5404792" y="428015"/>
                  <a:pt x="5384997" y="544621"/>
                  <a:pt x="5400000" y="780355"/>
                </a:cubicBezTo>
                <a:cubicBezTo>
                  <a:pt x="5415003" y="1016089"/>
                  <a:pt x="5408954" y="1311131"/>
                  <a:pt x="5400000" y="1503974"/>
                </a:cubicBezTo>
                <a:cubicBezTo>
                  <a:pt x="5391046" y="1696817"/>
                  <a:pt x="5375440" y="1975185"/>
                  <a:pt x="5400000" y="2128918"/>
                </a:cubicBezTo>
                <a:cubicBezTo>
                  <a:pt x="5424560" y="2282651"/>
                  <a:pt x="5393999" y="2661551"/>
                  <a:pt x="5400000" y="2852536"/>
                </a:cubicBezTo>
                <a:cubicBezTo>
                  <a:pt x="5406001" y="3043521"/>
                  <a:pt x="5420761" y="3319252"/>
                  <a:pt x="5400000" y="3444588"/>
                </a:cubicBezTo>
                <a:cubicBezTo>
                  <a:pt x="5409097" y="3516138"/>
                  <a:pt x="5324789" y="3598436"/>
                  <a:pt x="5244588" y="3600000"/>
                </a:cubicBezTo>
                <a:cubicBezTo>
                  <a:pt x="4981150" y="3592939"/>
                  <a:pt x="4801689" y="3608953"/>
                  <a:pt x="4659333" y="3600000"/>
                </a:cubicBezTo>
                <a:cubicBezTo>
                  <a:pt x="4516978" y="3591047"/>
                  <a:pt x="4417048" y="3611533"/>
                  <a:pt x="4175861" y="3600000"/>
                </a:cubicBezTo>
                <a:cubicBezTo>
                  <a:pt x="3934674" y="3588467"/>
                  <a:pt x="3882052" y="3609527"/>
                  <a:pt x="3590606" y="3600000"/>
                </a:cubicBezTo>
                <a:cubicBezTo>
                  <a:pt x="3299160" y="3590473"/>
                  <a:pt x="3183708" y="3609300"/>
                  <a:pt x="2852675" y="3600000"/>
                </a:cubicBezTo>
                <a:cubicBezTo>
                  <a:pt x="2521642" y="3590700"/>
                  <a:pt x="2499604" y="3595319"/>
                  <a:pt x="2165637" y="3600000"/>
                </a:cubicBezTo>
                <a:cubicBezTo>
                  <a:pt x="1831670" y="3604681"/>
                  <a:pt x="1782318" y="3613251"/>
                  <a:pt x="1529490" y="3600000"/>
                </a:cubicBezTo>
                <a:cubicBezTo>
                  <a:pt x="1276662" y="3586749"/>
                  <a:pt x="1047295" y="3603539"/>
                  <a:pt x="893343" y="3600000"/>
                </a:cubicBezTo>
                <a:cubicBezTo>
                  <a:pt x="739391" y="3596461"/>
                  <a:pt x="334313" y="3586060"/>
                  <a:pt x="155412" y="3600000"/>
                </a:cubicBezTo>
                <a:cubicBezTo>
                  <a:pt x="72708" y="3599339"/>
                  <a:pt x="-7747" y="3517190"/>
                  <a:pt x="0" y="3444588"/>
                </a:cubicBezTo>
                <a:cubicBezTo>
                  <a:pt x="29287" y="3110728"/>
                  <a:pt x="14551" y="2958017"/>
                  <a:pt x="0" y="2753861"/>
                </a:cubicBezTo>
                <a:cubicBezTo>
                  <a:pt x="-14551" y="2549705"/>
                  <a:pt x="-5104" y="2263346"/>
                  <a:pt x="0" y="2096026"/>
                </a:cubicBezTo>
                <a:cubicBezTo>
                  <a:pt x="5104" y="1928706"/>
                  <a:pt x="3731" y="1654280"/>
                  <a:pt x="0" y="1372407"/>
                </a:cubicBezTo>
                <a:cubicBezTo>
                  <a:pt x="-3731" y="1090534"/>
                  <a:pt x="59195" y="736264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62653046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de-DE" sz="2400" i="1" dirty="0">
              <a:solidFill>
                <a:schemeClr val="tx1"/>
              </a:solidFill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004C55D-187F-44A5-88B3-60C3A36DD475}"/>
              </a:ext>
            </a:extLst>
          </p:cNvPr>
          <p:cNvSpPr/>
          <p:nvPr/>
        </p:nvSpPr>
        <p:spPr>
          <a:xfrm>
            <a:off x="6364162" y="1629000"/>
            <a:ext cx="5400000" cy="3600000"/>
          </a:xfrm>
          <a:custGeom>
            <a:avLst/>
            <a:gdLst>
              <a:gd name="connsiteX0" fmla="*/ 0 w 5400000"/>
              <a:gd name="connsiteY0" fmla="*/ 155412 h 3600000"/>
              <a:gd name="connsiteX1" fmla="*/ 155412 w 5400000"/>
              <a:gd name="connsiteY1" fmla="*/ 0 h 3600000"/>
              <a:gd name="connsiteX2" fmla="*/ 740667 w 5400000"/>
              <a:gd name="connsiteY2" fmla="*/ 0 h 3600000"/>
              <a:gd name="connsiteX3" fmla="*/ 1478598 w 5400000"/>
              <a:gd name="connsiteY3" fmla="*/ 0 h 3600000"/>
              <a:gd name="connsiteX4" fmla="*/ 2063853 w 5400000"/>
              <a:gd name="connsiteY4" fmla="*/ 0 h 3600000"/>
              <a:gd name="connsiteX5" fmla="*/ 2700000 w 5400000"/>
              <a:gd name="connsiteY5" fmla="*/ 0 h 3600000"/>
              <a:gd name="connsiteX6" fmla="*/ 3234363 w 5400000"/>
              <a:gd name="connsiteY6" fmla="*/ 0 h 3600000"/>
              <a:gd name="connsiteX7" fmla="*/ 3717835 w 5400000"/>
              <a:gd name="connsiteY7" fmla="*/ 0 h 3600000"/>
              <a:gd name="connsiteX8" fmla="*/ 4404874 w 5400000"/>
              <a:gd name="connsiteY8" fmla="*/ 0 h 3600000"/>
              <a:gd name="connsiteX9" fmla="*/ 5244588 w 5400000"/>
              <a:gd name="connsiteY9" fmla="*/ 0 h 3600000"/>
              <a:gd name="connsiteX10" fmla="*/ 5400000 w 5400000"/>
              <a:gd name="connsiteY10" fmla="*/ 155412 h 3600000"/>
              <a:gd name="connsiteX11" fmla="*/ 5400000 w 5400000"/>
              <a:gd name="connsiteY11" fmla="*/ 813247 h 3600000"/>
              <a:gd name="connsiteX12" fmla="*/ 5400000 w 5400000"/>
              <a:gd name="connsiteY12" fmla="*/ 1438191 h 3600000"/>
              <a:gd name="connsiteX13" fmla="*/ 5400000 w 5400000"/>
              <a:gd name="connsiteY13" fmla="*/ 2128918 h 3600000"/>
              <a:gd name="connsiteX14" fmla="*/ 5400000 w 5400000"/>
              <a:gd name="connsiteY14" fmla="*/ 2852536 h 3600000"/>
              <a:gd name="connsiteX15" fmla="*/ 5400000 w 5400000"/>
              <a:gd name="connsiteY15" fmla="*/ 3444588 h 3600000"/>
              <a:gd name="connsiteX16" fmla="*/ 5244588 w 5400000"/>
              <a:gd name="connsiteY16" fmla="*/ 3600000 h 3600000"/>
              <a:gd name="connsiteX17" fmla="*/ 4506657 w 5400000"/>
              <a:gd name="connsiteY17" fmla="*/ 3600000 h 3600000"/>
              <a:gd name="connsiteX18" fmla="*/ 4023186 w 5400000"/>
              <a:gd name="connsiteY18" fmla="*/ 3600000 h 3600000"/>
              <a:gd name="connsiteX19" fmla="*/ 3285255 w 5400000"/>
              <a:gd name="connsiteY19" fmla="*/ 3600000 h 3600000"/>
              <a:gd name="connsiteX20" fmla="*/ 2750892 w 5400000"/>
              <a:gd name="connsiteY20" fmla="*/ 3600000 h 3600000"/>
              <a:gd name="connsiteX21" fmla="*/ 2216528 w 5400000"/>
              <a:gd name="connsiteY21" fmla="*/ 3600000 h 3600000"/>
              <a:gd name="connsiteX22" fmla="*/ 1682165 w 5400000"/>
              <a:gd name="connsiteY22" fmla="*/ 3600000 h 3600000"/>
              <a:gd name="connsiteX23" fmla="*/ 1096910 w 5400000"/>
              <a:gd name="connsiteY23" fmla="*/ 3600000 h 3600000"/>
              <a:gd name="connsiteX24" fmla="*/ 155412 w 5400000"/>
              <a:gd name="connsiteY24" fmla="*/ 3600000 h 3600000"/>
              <a:gd name="connsiteX25" fmla="*/ 0 w 5400000"/>
              <a:gd name="connsiteY25" fmla="*/ 3444588 h 3600000"/>
              <a:gd name="connsiteX26" fmla="*/ 0 w 5400000"/>
              <a:gd name="connsiteY26" fmla="*/ 2819645 h 3600000"/>
              <a:gd name="connsiteX27" fmla="*/ 0 w 5400000"/>
              <a:gd name="connsiteY27" fmla="*/ 2128918 h 3600000"/>
              <a:gd name="connsiteX28" fmla="*/ 0 w 5400000"/>
              <a:gd name="connsiteY28" fmla="*/ 1438191 h 3600000"/>
              <a:gd name="connsiteX29" fmla="*/ 0 w 5400000"/>
              <a:gd name="connsiteY29" fmla="*/ 780355 h 3600000"/>
              <a:gd name="connsiteX30" fmla="*/ 0 w 5400000"/>
              <a:gd name="connsiteY30" fmla="*/ 155412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00000" h="3600000" extrusionOk="0">
                <a:moveTo>
                  <a:pt x="0" y="155412"/>
                </a:moveTo>
                <a:cubicBezTo>
                  <a:pt x="-6894" y="70660"/>
                  <a:pt x="68552" y="11945"/>
                  <a:pt x="155412" y="0"/>
                </a:cubicBezTo>
                <a:cubicBezTo>
                  <a:pt x="372385" y="21343"/>
                  <a:pt x="568980" y="1991"/>
                  <a:pt x="740667" y="0"/>
                </a:cubicBezTo>
                <a:cubicBezTo>
                  <a:pt x="912354" y="-1991"/>
                  <a:pt x="1278885" y="-24633"/>
                  <a:pt x="1478598" y="0"/>
                </a:cubicBezTo>
                <a:cubicBezTo>
                  <a:pt x="1678311" y="24633"/>
                  <a:pt x="1922056" y="-612"/>
                  <a:pt x="2063853" y="0"/>
                </a:cubicBezTo>
                <a:cubicBezTo>
                  <a:pt x="2205651" y="612"/>
                  <a:pt x="2493800" y="-3217"/>
                  <a:pt x="2700000" y="0"/>
                </a:cubicBezTo>
                <a:cubicBezTo>
                  <a:pt x="2906200" y="3217"/>
                  <a:pt x="3026919" y="21674"/>
                  <a:pt x="3234363" y="0"/>
                </a:cubicBezTo>
                <a:cubicBezTo>
                  <a:pt x="3441807" y="-21674"/>
                  <a:pt x="3493185" y="11867"/>
                  <a:pt x="3717835" y="0"/>
                </a:cubicBezTo>
                <a:cubicBezTo>
                  <a:pt x="3942485" y="-11867"/>
                  <a:pt x="4089310" y="-15862"/>
                  <a:pt x="4404874" y="0"/>
                </a:cubicBezTo>
                <a:cubicBezTo>
                  <a:pt x="4720438" y="15862"/>
                  <a:pt x="4921862" y="-30501"/>
                  <a:pt x="5244588" y="0"/>
                </a:cubicBezTo>
                <a:cubicBezTo>
                  <a:pt x="5320959" y="1970"/>
                  <a:pt x="5402532" y="74971"/>
                  <a:pt x="5400000" y="155412"/>
                </a:cubicBezTo>
                <a:cubicBezTo>
                  <a:pt x="5425258" y="365838"/>
                  <a:pt x="5371871" y="515772"/>
                  <a:pt x="5400000" y="813247"/>
                </a:cubicBezTo>
                <a:cubicBezTo>
                  <a:pt x="5428129" y="1110723"/>
                  <a:pt x="5419835" y="1287050"/>
                  <a:pt x="5400000" y="1438191"/>
                </a:cubicBezTo>
                <a:cubicBezTo>
                  <a:pt x="5380165" y="1589332"/>
                  <a:pt x="5401582" y="1825399"/>
                  <a:pt x="5400000" y="2128918"/>
                </a:cubicBezTo>
                <a:cubicBezTo>
                  <a:pt x="5398418" y="2432437"/>
                  <a:pt x="5431106" y="2599297"/>
                  <a:pt x="5400000" y="2852536"/>
                </a:cubicBezTo>
                <a:cubicBezTo>
                  <a:pt x="5368894" y="3105775"/>
                  <a:pt x="5395906" y="3224326"/>
                  <a:pt x="5400000" y="3444588"/>
                </a:cubicBezTo>
                <a:cubicBezTo>
                  <a:pt x="5400114" y="3527708"/>
                  <a:pt x="5336453" y="3585246"/>
                  <a:pt x="5244588" y="3600000"/>
                </a:cubicBezTo>
                <a:cubicBezTo>
                  <a:pt x="4907839" y="3578305"/>
                  <a:pt x="4855098" y="3620657"/>
                  <a:pt x="4506657" y="3600000"/>
                </a:cubicBezTo>
                <a:cubicBezTo>
                  <a:pt x="4158216" y="3579343"/>
                  <a:pt x="4156340" y="3583497"/>
                  <a:pt x="4023186" y="3600000"/>
                </a:cubicBezTo>
                <a:cubicBezTo>
                  <a:pt x="3890032" y="3616503"/>
                  <a:pt x="3621213" y="3572529"/>
                  <a:pt x="3285255" y="3600000"/>
                </a:cubicBezTo>
                <a:cubicBezTo>
                  <a:pt x="2949297" y="3627471"/>
                  <a:pt x="2918627" y="3582152"/>
                  <a:pt x="2750892" y="3600000"/>
                </a:cubicBezTo>
                <a:cubicBezTo>
                  <a:pt x="2583157" y="3617848"/>
                  <a:pt x="2466913" y="3602708"/>
                  <a:pt x="2216528" y="3600000"/>
                </a:cubicBezTo>
                <a:cubicBezTo>
                  <a:pt x="1966143" y="3597292"/>
                  <a:pt x="1945739" y="3613284"/>
                  <a:pt x="1682165" y="3600000"/>
                </a:cubicBezTo>
                <a:cubicBezTo>
                  <a:pt x="1418591" y="3586716"/>
                  <a:pt x="1255227" y="3620295"/>
                  <a:pt x="1096910" y="3600000"/>
                </a:cubicBezTo>
                <a:cubicBezTo>
                  <a:pt x="938593" y="3579705"/>
                  <a:pt x="401716" y="3623802"/>
                  <a:pt x="155412" y="3600000"/>
                </a:cubicBezTo>
                <a:cubicBezTo>
                  <a:pt x="70396" y="3607822"/>
                  <a:pt x="1934" y="3526974"/>
                  <a:pt x="0" y="3444588"/>
                </a:cubicBezTo>
                <a:cubicBezTo>
                  <a:pt x="-5943" y="3174854"/>
                  <a:pt x="10736" y="2967696"/>
                  <a:pt x="0" y="2819645"/>
                </a:cubicBezTo>
                <a:cubicBezTo>
                  <a:pt x="-10736" y="2671594"/>
                  <a:pt x="-5345" y="2290183"/>
                  <a:pt x="0" y="2128918"/>
                </a:cubicBezTo>
                <a:cubicBezTo>
                  <a:pt x="5345" y="1967653"/>
                  <a:pt x="-20191" y="1618286"/>
                  <a:pt x="0" y="1438191"/>
                </a:cubicBezTo>
                <a:cubicBezTo>
                  <a:pt x="20191" y="1258096"/>
                  <a:pt x="-8774" y="970590"/>
                  <a:pt x="0" y="780355"/>
                </a:cubicBezTo>
                <a:cubicBezTo>
                  <a:pt x="8774" y="590120"/>
                  <a:pt x="892" y="297955"/>
                  <a:pt x="0" y="15541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80303984">
                  <a:prstGeom prst="roundRect">
                    <a:avLst>
                      <a:gd name="adj" fmla="val 431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7437F03-1A6A-4812-8A52-B8001CDF8197}"/>
              </a:ext>
            </a:extLst>
          </p:cNvPr>
          <p:cNvSpPr txBox="1"/>
          <p:nvPr/>
        </p:nvSpPr>
        <p:spPr>
          <a:xfrm>
            <a:off x="5438274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7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5694890-300F-45F9-BB2A-40CE5E98F021}"/>
              </a:ext>
            </a:extLst>
          </p:cNvPr>
          <p:cNvSpPr txBox="1"/>
          <p:nvPr/>
        </p:nvSpPr>
        <p:spPr>
          <a:xfrm>
            <a:off x="11346581" y="4819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/>
              <a:t>8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B8A7D792-E3A1-45AB-9972-9CDA909C41FA}"/>
              </a:ext>
            </a:extLst>
          </p:cNvPr>
          <p:cNvGrpSpPr>
            <a:grpSpLocks noChangeAspect="1"/>
          </p:cNvGrpSpPr>
          <p:nvPr/>
        </p:nvGrpSpPr>
        <p:grpSpPr>
          <a:xfrm>
            <a:off x="10909094" y="1822707"/>
            <a:ext cx="624784" cy="416988"/>
            <a:chOff x="3160263" y="1262663"/>
            <a:chExt cx="4067457" cy="2714670"/>
          </a:xfrm>
        </p:grpSpPr>
        <p:pic>
          <p:nvPicPr>
            <p:cNvPr id="24" name="Grafik 23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03E2C3B5-7923-496D-87F6-6A2FCE3730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325AD73C-7DA9-4D5F-AF95-2BE2644865E5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84F40A52-3962-465C-BADB-A986977A9636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ED6928F1-6E7E-4116-9072-CD51765298F6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2B0FD29C-5E81-412C-AC51-32FDA3D682FD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4EC64B49-134C-4D56-95FE-9494BE4E4291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FE4B5797-19AA-46FA-A1A6-63D07CE354CD}"/>
              </a:ext>
            </a:extLst>
          </p:cNvPr>
          <p:cNvSpPr txBox="1"/>
          <p:nvPr/>
        </p:nvSpPr>
        <p:spPr>
          <a:xfrm>
            <a:off x="6504592" y="2357056"/>
            <a:ext cx="511914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2800" dirty="0"/>
              <a:t>(7) </a:t>
            </a:r>
          </a:p>
          <a:p>
            <a:pPr algn="ctr"/>
            <a:r>
              <a:rPr lang="de-DE" sz="4800" b="1" dirty="0"/>
              <a:t>Alternativen </a:t>
            </a:r>
          </a:p>
          <a:p>
            <a:pPr algn="ctr"/>
            <a:r>
              <a:rPr lang="de-DE" sz="4800" b="1" dirty="0"/>
              <a:t>ableiten</a:t>
            </a:r>
            <a:endParaRPr lang="de-DE" sz="36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83C7976-98C5-4BA3-82CB-11A045AA313E}"/>
              </a:ext>
            </a:extLst>
          </p:cNvPr>
          <p:cNvSpPr txBox="1"/>
          <p:nvPr/>
        </p:nvSpPr>
        <p:spPr>
          <a:xfrm>
            <a:off x="568268" y="2349133"/>
            <a:ext cx="511914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2800" dirty="0"/>
              <a:t>(6) </a:t>
            </a:r>
          </a:p>
          <a:p>
            <a:pPr algn="ctr"/>
            <a:r>
              <a:rPr lang="de-DE" sz="4800" b="1" dirty="0"/>
              <a:t>Hypothesen</a:t>
            </a:r>
          </a:p>
          <a:p>
            <a:pPr algn="ctr"/>
            <a:r>
              <a:rPr lang="de-DE" sz="4800" b="1" dirty="0"/>
              <a:t>bilden</a:t>
            </a:r>
          </a:p>
        </p:txBody>
      </p: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CCB2F121-8944-4428-B1FA-4A1957FA1724}"/>
              </a:ext>
            </a:extLst>
          </p:cNvPr>
          <p:cNvGrpSpPr>
            <a:grpSpLocks noChangeAspect="1"/>
          </p:cNvGrpSpPr>
          <p:nvPr/>
        </p:nvGrpSpPr>
        <p:grpSpPr>
          <a:xfrm>
            <a:off x="4954676" y="1838205"/>
            <a:ext cx="624784" cy="416988"/>
            <a:chOff x="3160263" y="1262663"/>
            <a:chExt cx="4067457" cy="2714670"/>
          </a:xfrm>
        </p:grpSpPr>
        <p:pic>
          <p:nvPicPr>
            <p:cNvPr id="32" name="Grafik 31" descr="Ein Bild, das Text, Tisch enthält.&#10;&#10;Automatisch generierte Beschreibung">
              <a:extLst>
                <a:ext uri="{FF2B5EF4-FFF2-40B4-BE49-F238E27FC236}">
                  <a16:creationId xmlns:a16="http://schemas.microsoft.com/office/drawing/2014/main" id="{1133F6E3-9D1A-4A57-B438-9256FF4A2C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42" t="3342"/>
            <a:stretch/>
          </p:blipFill>
          <p:spPr>
            <a:xfrm>
              <a:off x="3806212" y="1411609"/>
              <a:ext cx="2468200" cy="2565724"/>
            </a:xfrm>
            <a:prstGeom prst="rect">
              <a:avLst/>
            </a:prstGeom>
          </p:spPr>
        </p:pic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C8EB0048-3F17-48AE-B3ED-982B7CFF6863}"/>
                </a:ext>
              </a:extLst>
            </p:cNvPr>
            <p:cNvSpPr>
              <a:spLocks noChangeAspect="1"/>
            </p:cNvSpPr>
            <p:nvPr/>
          </p:nvSpPr>
          <p:spPr>
            <a:xfrm rot="21284443">
              <a:off x="3160263" y="2271472"/>
              <a:ext cx="563803" cy="56380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80B38D79-8367-4D7C-BA5D-903AED9EEFE3}"/>
                </a:ext>
              </a:extLst>
            </p:cNvPr>
            <p:cNvSpPr>
              <a:spLocks noChangeAspect="1"/>
            </p:cNvSpPr>
            <p:nvPr/>
          </p:nvSpPr>
          <p:spPr>
            <a:xfrm rot="1605983">
              <a:off x="4823630" y="1262663"/>
              <a:ext cx="563803" cy="56380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E27731B7-41B3-4366-BAD2-65851E425629}"/>
                </a:ext>
              </a:extLst>
            </p:cNvPr>
            <p:cNvSpPr>
              <a:spLocks noChangeAspect="1"/>
            </p:cNvSpPr>
            <p:nvPr/>
          </p:nvSpPr>
          <p:spPr>
            <a:xfrm rot="166446">
              <a:off x="5835083" y="3206018"/>
              <a:ext cx="563803" cy="563803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F61B47AF-3DEC-4025-91ED-4D0A0ADED9AE}"/>
                </a:ext>
              </a:extLst>
            </p:cNvPr>
            <p:cNvSpPr>
              <a:spLocks noChangeAspect="1"/>
            </p:cNvSpPr>
            <p:nvPr/>
          </p:nvSpPr>
          <p:spPr>
            <a:xfrm rot="21389039">
              <a:off x="6663917" y="2306015"/>
              <a:ext cx="563803" cy="563803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18E09A62-F99E-427C-8D3A-BFAB7C6B8149}"/>
                </a:ext>
              </a:extLst>
            </p:cNvPr>
            <p:cNvSpPr>
              <a:spLocks noChangeAspect="1"/>
            </p:cNvSpPr>
            <p:nvPr/>
          </p:nvSpPr>
          <p:spPr>
            <a:xfrm rot="333564">
              <a:off x="3974943" y="3292389"/>
              <a:ext cx="563803" cy="56380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/>
            </a:p>
          </p:txBody>
        </p:sp>
      </p:grp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4CAEE7-63F9-4BC9-8B0D-C2F2E901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Handkarten Kriteriengeleitetes Reflektieren</a:t>
            </a:r>
          </a:p>
        </p:txBody>
      </p:sp>
    </p:spTree>
    <p:extLst>
      <p:ext uri="{BB962C8B-B14F-4D97-AF65-F5344CB8AC3E}">
        <p14:creationId xmlns:p14="http://schemas.microsoft.com/office/powerpoint/2010/main" val="782024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</Words>
  <Application>Microsoft Office PowerPoint</Application>
  <PresentationFormat>Breitbild</PresentationFormat>
  <Paragraphs>150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Hinweise zum Material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loo</dc:creator>
  <cp:lastModifiedBy>loo mite</cp:lastModifiedBy>
  <cp:revision>24</cp:revision>
  <cp:lastPrinted>2020-11-09T13:42:25Z</cp:lastPrinted>
  <dcterms:created xsi:type="dcterms:W3CDTF">2020-11-09T10:09:38Z</dcterms:created>
  <dcterms:modified xsi:type="dcterms:W3CDTF">2023-03-06T10:19:56Z</dcterms:modified>
</cp:coreProperties>
</file>